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4"/>
  </p:handoutMasterIdLst>
  <p:sldIdLst>
    <p:sldId id="256" r:id="rId2"/>
    <p:sldId id="257" r:id="rId3"/>
    <p:sldId id="260" r:id="rId4"/>
    <p:sldId id="258" r:id="rId5"/>
    <p:sldId id="261" r:id="rId6"/>
    <p:sldId id="262" r:id="rId7"/>
    <p:sldId id="263" r:id="rId8"/>
    <p:sldId id="264" r:id="rId9"/>
    <p:sldId id="265" r:id="rId10"/>
    <p:sldId id="267" r:id="rId11"/>
    <p:sldId id="266" r:id="rId12"/>
    <p:sldId id="259" r:id="rId13"/>
  </p:sldIdLst>
  <p:sldSz cx="4572000" cy="73152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0032"/>
    <a:srgbClr val="FF6600"/>
    <a:srgbClr val="0000FF"/>
    <a:srgbClr val="DCDCDC"/>
    <a:srgbClr val="DFE4E3"/>
    <a:srgbClr val="F2F2F2"/>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p:cViewPr varScale="1">
        <p:scale>
          <a:sx n="81" d="100"/>
          <a:sy n="81" d="100"/>
        </p:scale>
        <p:origin x="20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838D39-155E-404B-AE39-73EFFD732E0C}"/>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EFB68FE-CA8C-4578-AC53-697713367504}"/>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F5556CE5-35AD-4198-99A9-67E381C6F401}" type="datetimeFigureOut">
              <a:rPr lang="en-US" smtClean="0"/>
              <a:t>8/18/2018</a:t>
            </a:fld>
            <a:endParaRPr lang="en-US"/>
          </a:p>
        </p:txBody>
      </p:sp>
      <p:sp>
        <p:nvSpPr>
          <p:cNvPr id="4" name="Footer Placeholder 3">
            <a:extLst>
              <a:ext uri="{FF2B5EF4-FFF2-40B4-BE49-F238E27FC236}">
                <a16:creationId xmlns:a16="http://schemas.microsoft.com/office/drawing/2014/main" id="{5CDFA548-6148-4B0F-9FB8-97FA3C0EDD12}"/>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C044C6-7065-4D53-B1AE-37CF742FC7FA}"/>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EE6A7DF-D444-48B2-81DE-F60C8B29FF68}" type="slidenum">
              <a:rPr lang="en-US" smtClean="0"/>
              <a:t>‹#›</a:t>
            </a:fld>
            <a:endParaRPr lang="en-US"/>
          </a:p>
        </p:txBody>
      </p:sp>
    </p:spTree>
    <p:extLst>
      <p:ext uri="{BB962C8B-B14F-4D97-AF65-F5344CB8AC3E}">
        <p14:creationId xmlns:p14="http://schemas.microsoft.com/office/powerpoint/2010/main" val="169738926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197187"/>
            <a:ext cx="3886200" cy="2546773"/>
          </a:xfrm>
        </p:spPr>
        <p:txBody>
          <a:bodyPr anchor="b"/>
          <a:lstStyle>
            <a:lvl1pPr algn="ctr">
              <a:defRPr sz="3000"/>
            </a:lvl1pPr>
          </a:lstStyle>
          <a:p>
            <a:r>
              <a:rPr lang="en-US"/>
              <a:t>Click to edit Master title style</a:t>
            </a:r>
            <a:endParaRPr lang="en-US" dirty="0"/>
          </a:p>
        </p:txBody>
      </p:sp>
      <p:sp>
        <p:nvSpPr>
          <p:cNvPr id="3" name="Subtitle 2"/>
          <p:cNvSpPr>
            <a:spLocks noGrp="1"/>
          </p:cNvSpPr>
          <p:nvPr>
            <p:ph type="subTitle" idx="1"/>
          </p:nvPr>
        </p:nvSpPr>
        <p:spPr>
          <a:xfrm>
            <a:off x="571500" y="3842174"/>
            <a:ext cx="3429000" cy="1766146"/>
          </a:xfrm>
        </p:spPr>
        <p:txBody>
          <a:bodyPr/>
          <a:lstStyle>
            <a:lvl1pPr marL="0" indent="0" algn="ctr">
              <a:buNone/>
              <a:defRPr sz="120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BC0070-4076-4931-BED3-C525EBC287AF}" type="datetimeFigureOut">
              <a:rPr lang="en-US" smtClean="0"/>
              <a:t>8/18/2018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2C556-AC50-457B-9A8B-967720181FE5}" type="slidenum">
              <a:rPr lang="en-US" smtClean="0"/>
              <a:t>‹#›</a:t>
            </a:fld>
            <a:endParaRPr lang="en-US"/>
          </a:p>
        </p:txBody>
      </p:sp>
    </p:spTree>
    <p:extLst>
      <p:ext uri="{BB962C8B-B14F-4D97-AF65-F5344CB8AC3E}">
        <p14:creationId xmlns:p14="http://schemas.microsoft.com/office/powerpoint/2010/main" val="4021675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BC0070-4076-4931-BED3-C525EBC287AF}" type="datetimeFigureOut">
              <a:rPr lang="en-US" smtClean="0"/>
              <a:t>8/18/2018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2C556-AC50-457B-9A8B-967720181FE5}" type="slidenum">
              <a:rPr lang="en-US" smtClean="0"/>
              <a:t>‹#›</a:t>
            </a:fld>
            <a:endParaRPr lang="en-US"/>
          </a:p>
        </p:txBody>
      </p:sp>
    </p:spTree>
    <p:extLst>
      <p:ext uri="{BB962C8B-B14F-4D97-AF65-F5344CB8AC3E}">
        <p14:creationId xmlns:p14="http://schemas.microsoft.com/office/powerpoint/2010/main" val="205270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71838" y="389467"/>
            <a:ext cx="985838" cy="619929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14325" y="389467"/>
            <a:ext cx="2900363" cy="619929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BC0070-4076-4931-BED3-C525EBC287AF}" type="datetimeFigureOut">
              <a:rPr lang="en-US" smtClean="0"/>
              <a:t>8/18/2018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2C556-AC50-457B-9A8B-967720181FE5}" type="slidenum">
              <a:rPr lang="en-US" smtClean="0"/>
              <a:t>‹#›</a:t>
            </a:fld>
            <a:endParaRPr lang="en-US"/>
          </a:p>
        </p:txBody>
      </p:sp>
    </p:spTree>
    <p:extLst>
      <p:ext uri="{BB962C8B-B14F-4D97-AF65-F5344CB8AC3E}">
        <p14:creationId xmlns:p14="http://schemas.microsoft.com/office/powerpoint/2010/main" val="257882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BC0070-4076-4931-BED3-C525EBC287AF}" type="datetimeFigureOut">
              <a:rPr lang="en-US" smtClean="0"/>
              <a:t>8/18/2018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2C556-AC50-457B-9A8B-967720181FE5}" type="slidenum">
              <a:rPr lang="en-US" smtClean="0"/>
              <a:t>‹#›</a:t>
            </a:fld>
            <a:endParaRPr lang="en-US"/>
          </a:p>
        </p:txBody>
      </p:sp>
    </p:spTree>
    <p:extLst>
      <p:ext uri="{BB962C8B-B14F-4D97-AF65-F5344CB8AC3E}">
        <p14:creationId xmlns:p14="http://schemas.microsoft.com/office/powerpoint/2010/main" val="415449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1944" y="1823722"/>
            <a:ext cx="3943350" cy="3042919"/>
          </a:xfrm>
        </p:spPr>
        <p:txBody>
          <a:bodyPr anchor="b"/>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311944" y="4895429"/>
            <a:ext cx="3943350" cy="1600199"/>
          </a:xfrm>
        </p:spPr>
        <p:txBody>
          <a:bodyPr/>
          <a:lstStyle>
            <a:lvl1pPr marL="0" indent="0">
              <a:buNone/>
              <a:defRPr sz="1200">
                <a:solidFill>
                  <a:schemeClr val="tx1"/>
                </a:solidFill>
              </a:defRPr>
            </a:lvl1pPr>
            <a:lvl2pPr marL="228600" indent="0">
              <a:buNone/>
              <a:defRPr sz="1000">
                <a:solidFill>
                  <a:schemeClr val="tx1">
                    <a:tint val="75000"/>
                  </a:schemeClr>
                </a:solidFill>
              </a:defRPr>
            </a:lvl2pPr>
            <a:lvl3pPr marL="457200" indent="0">
              <a:buNone/>
              <a:defRPr sz="900">
                <a:solidFill>
                  <a:schemeClr val="tx1">
                    <a:tint val="75000"/>
                  </a:schemeClr>
                </a:solidFill>
              </a:defRPr>
            </a:lvl3pPr>
            <a:lvl4pPr marL="685800" indent="0">
              <a:buNone/>
              <a:defRPr sz="800">
                <a:solidFill>
                  <a:schemeClr val="tx1">
                    <a:tint val="75000"/>
                  </a:schemeClr>
                </a:solidFill>
              </a:defRPr>
            </a:lvl4pPr>
            <a:lvl5pPr marL="914400" indent="0">
              <a:buNone/>
              <a:defRPr sz="800">
                <a:solidFill>
                  <a:schemeClr val="tx1">
                    <a:tint val="75000"/>
                  </a:schemeClr>
                </a:solidFill>
              </a:defRPr>
            </a:lvl5pPr>
            <a:lvl6pPr marL="1143000" indent="0">
              <a:buNone/>
              <a:defRPr sz="800">
                <a:solidFill>
                  <a:schemeClr val="tx1">
                    <a:tint val="75000"/>
                  </a:schemeClr>
                </a:solidFill>
              </a:defRPr>
            </a:lvl6pPr>
            <a:lvl7pPr marL="1371600" indent="0">
              <a:buNone/>
              <a:defRPr sz="800">
                <a:solidFill>
                  <a:schemeClr val="tx1">
                    <a:tint val="75000"/>
                  </a:schemeClr>
                </a:solidFill>
              </a:defRPr>
            </a:lvl7pPr>
            <a:lvl8pPr marL="1600200" indent="0">
              <a:buNone/>
              <a:defRPr sz="800">
                <a:solidFill>
                  <a:schemeClr val="tx1">
                    <a:tint val="75000"/>
                  </a:schemeClr>
                </a:solidFill>
              </a:defRPr>
            </a:lvl8pPr>
            <a:lvl9pPr marL="1828800" indent="0">
              <a:buNone/>
              <a:defRPr sz="8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BC0070-4076-4931-BED3-C525EBC287AF}" type="datetimeFigureOut">
              <a:rPr lang="en-US" smtClean="0"/>
              <a:t>8/18/2018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2C556-AC50-457B-9A8B-967720181FE5}" type="slidenum">
              <a:rPr lang="en-US" smtClean="0"/>
              <a:t>‹#›</a:t>
            </a:fld>
            <a:endParaRPr lang="en-US"/>
          </a:p>
        </p:txBody>
      </p:sp>
    </p:spTree>
    <p:extLst>
      <p:ext uri="{BB962C8B-B14F-4D97-AF65-F5344CB8AC3E}">
        <p14:creationId xmlns:p14="http://schemas.microsoft.com/office/powerpoint/2010/main" val="2282473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14325" y="1947333"/>
            <a:ext cx="1943100" cy="46414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314575" y="1947333"/>
            <a:ext cx="1943100" cy="46414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BC0070-4076-4931-BED3-C525EBC287AF}" type="datetimeFigureOut">
              <a:rPr lang="en-US" smtClean="0"/>
              <a:t>8/18/2018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A2C556-AC50-457B-9A8B-967720181FE5}" type="slidenum">
              <a:rPr lang="en-US" smtClean="0"/>
              <a:t>‹#›</a:t>
            </a:fld>
            <a:endParaRPr lang="en-US"/>
          </a:p>
        </p:txBody>
      </p:sp>
    </p:spTree>
    <p:extLst>
      <p:ext uri="{BB962C8B-B14F-4D97-AF65-F5344CB8AC3E}">
        <p14:creationId xmlns:p14="http://schemas.microsoft.com/office/powerpoint/2010/main" val="226587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4921" y="389468"/>
            <a:ext cx="3943350" cy="14139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314921" y="1793241"/>
            <a:ext cx="1934170" cy="878839"/>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Edit Master text styles</a:t>
            </a:r>
          </a:p>
        </p:txBody>
      </p:sp>
      <p:sp>
        <p:nvSpPr>
          <p:cNvPr id="4" name="Content Placeholder 3"/>
          <p:cNvSpPr>
            <a:spLocks noGrp="1"/>
          </p:cNvSpPr>
          <p:nvPr>
            <p:ph sz="half" idx="2"/>
          </p:nvPr>
        </p:nvSpPr>
        <p:spPr>
          <a:xfrm>
            <a:off x="314921" y="2672080"/>
            <a:ext cx="1934170" cy="39302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314575" y="1793241"/>
            <a:ext cx="1943696" cy="878839"/>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Edit Master text styles</a:t>
            </a:r>
          </a:p>
        </p:txBody>
      </p:sp>
      <p:sp>
        <p:nvSpPr>
          <p:cNvPr id="6" name="Content Placeholder 5"/>
          <p:cNvSpPr>
            <a:spLocks noGrp="1"/>
          </p:cNvSpPr>
          <p:nvPr>
            <p:ph sz="quarter" idx="4"/>
          </p:nvPr>
        </p:nvSpPr>
        <p:spPr>
          <a:xfrm>
            <a:off x="2314575" y="2672080"/>
            <a:ext cx="1943696" cy="39302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BC0070-4076-4931-BED3-C525EBC287AF}" type="datetimeFigureOut">
              <a:rPr lang="en-US" smtClean="0"/>
              <a:t>8/18/2018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A2C556-AC50-457B-9A8B-967720181FE5}" type="slidenum">
              <a:rPr lang="en-US" smtClean="0"/>
              <a:t>‹#›</a:t>
            </a:fld>
            <a:endParaRPr lang="en-US"/>
          </a:p>
        </p:txBody>
      </p:sp>
    </p:spTree>
    <p:extLst>
      <p:ext uri="{BB962C8B-B14F-4D97-AF65-F5344CB8AC3E}">
        <p14:creationId xmlns:p14="http://schemas.microsoft.com/office/powerpoint/2010/main" val="2182941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BC0070-4076-4931-BED3-C525EBC287AF}" type="datetimeFigureOut">
              <a:rPr lang="en-US" smtClean="0"/>
              <a:t>8/18/2018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A2C556-AC50-457B-9A8B-967720181FE5}" type="slidenum">
              <a:rPr lang="en-US" smtClean="0"/>
              <a:t>‹#›</a:t>
            </a:fld>
            <a:endParaRPr lang="en-US"/>
          </a:p>
        </p:txBody>
      </p:sp>
    </p:spTree>
    <p:extLst>
      <p:ext uri="{BB962C8B-B14F-4D97-AF65-F5344CB8AC3E}">
        <p14:creationId xmlns:p14="http://schemas.microsoft.com/office/powerpoint/2010/main" val="2371912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C0070-4076-4931-BED3-C525EBC287AF}" type="datetimeFigureOut">
              <a:rPr lang="en-US" smtClean="0"/>
              <a:t>8/18/2018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A2C556-AC50-457B-9A8B-967720181FE5}" type="slidenum">
              <a:rPr lang="en-US" smtClean="0"/>
              <a:t>‹#›</a:t>
            </a:fld>
            <a:endParaRPr lang="en-US"/>
          </a:p>
        </p:txBody>
      </p:sp>
    </p:spTree>
    <p:extLst>
      <p:ext uri="{BB962C8B-B14F-4D97-AF65-F5344CB8AC3E}">
        <p14:creationId xmlns:p14="http://schemas.microsoft.com/office/powerpoint/2010/main" val="204380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4921" y="487680"/>
            <a:ext cx="1474589" cy="1706880"/>
          </a:xfrm>
        </p:spPr>
        <p:txBody>
          <a:bodyPr anchor="b"/>
          <a:lstStyle>
            <a:lvl1pPr>
              <a:defRPr sz="1600"/>
            </a:lvl1pPr>
          </a:lstStyle>
          <a:p>
            <a:r>
              <a:rPr lang="en-US"/>
              <a:t>Click to edit Master title style</a:t>
            </a:r>
            <a:endParaRPr lang="en-US" dirty="0"/>
          </a:p>
        </p:txBody>
      </p:sp>
      <p:sp>
        <p:nvSpPr>
          <p:cNvPr id="3" name="Content Placeholder 2"/>
          <p:cNvSpPr>
            <a:spLocks noGrp="1"/>
          </p:cNvSpPr>
          <p:nvPr>
            <p:ph idx="1"/>
          </p:nvPr>
        </p:nvSpPr>
        <p:spPr>
          <a:xfrm>
            <a:off x="1943695" y="1053255"/>
            <a:ext cx="2314575" cy="5198533"/>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14921" y="2194560"/>
            <a:ext cx="1474589" cy="4065694"/>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Edit Master text styles</a:t>
            </a:r>
          </a:p>
        </p:txBody>
      </p:sp>
      <p:sp>
        <p:nvSpPr>
          <p:cNvPr id="5" name="Date Placeholder 4"/>
          <p:cNvSpPr>
            <a:spLocks noGrp="1"/>
          </p:cNvSpPr>
          <p:nvPr>
            <p:ph type="dt" sz="half" idx="10"/>
          </p:nvPr>
        </p:nvSpPr>
        <p:spPr/>
        <p:txBody>
          <a:bodyPr/>
          <a:lstStyle/>
          <a:p>
            <a:fld id="{99BC0070-4076-4931-BED3-C525EBC287AF}" type="datetimeFigureOut">
              <a:rPr lang="en-US" smtClean="0"/>
              <a:t>8/18/2018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A2C556-AC50-457B-9A8B-967720181FE5}" type="slidenum">
              <a:rPr lang="en-US" smtClean="0"/>
              <a:t>‹#›</a:t>
            </a:fld>
            <a:endParaRPr lang="en-US"/>
          </a:p>
        </p:txBody>
      </p:sp>
    </p:spTree>
    <p:extLst>
      <p:ext uri="{BB962C8B-B14F-4D97-AF65-F5344CB8AC3E}">
        <p14:creationId xmlns:p14="http://schemas.microsoft.com/office/powerpoint/2010/main" val="1952504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4921" y="487680"/>
            <a:ext cx="1474589" cy="1706880"/>
          </a:xfrm>
        </p:spPr>
        <p:txBody>
          <a:bodyPr anchor="b"/>
          <a:lstStyle>
            <a:lvl1pPr>
              <a:defRPr sz="1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3695" y="1053255"/>
            <a:ext cx="2314575" cy="5198533"/>
          </a:xfrm>
        </p:spPr>
        <p:txBody>
          <a:bodyPr anchor="t"/>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r>
              <a:rPr lang="en-US"/>
              <a:t>Click icon to add picture</a:t>
            </a:r>
            <a:endParaRPr lang="en-US" dirty="0"/>
          </a:p>
        </p:txBody>
      </p:sp>
      <p:sp>
        <p:nvSpPr>
          <p:cNvPr id="4" name="Text Placeholder 3"/>
          <p:cNvSpPr>
            <a:spLocks noGrp="1"/>
          </p:cNvSpPr>
          <p:nvPr>
            <p:ph type="body" sz="half" idx="2"/>
          </p:nvPr>
        </p:nvSpPr>
        <p:spPr>
          <a:xfrm>
            <a:off x="314921" y="2194560"/>
            <a:ext cx="1474589" cy="4065694"/>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Edit Master text styles</a:t>
            </a:r>
          </a:p>
        </p:txBody>
      </p:sp>
      <p:sp>
        <p:nvSpPr>
          <p:cNvPr id="5" name="Date Placeholder 4"/>
          <p:cNvSpPr>
            <a:spLocks noGrp="1"/>
          </p:cNvSpPr>
          <p:nvPr>
            <p:ph type="dt" sz="half" idx="10"/>
          </p:nvPr>
        </p:nvSpPr>
        <p:spPr/>
        <p:txBody>
          <a:bodyPr/>
          <a:lstStyle/>
          <a:p>
            <a:fld id="{99BC0070-4076-4931-BED3-C525EBC287AF}" type="datetimeFigureOut">
              <a:rPr lang="en-US" smtClean="0"/>
              <a:t>8/18/2018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A2C556-AC50-457B-9A8B-967720181FE5}" type="slidenum">
              <a:rPr lang="en-US" smtClean="0"/>
              <a:t>‹#›</a:t>
            </a:fld>
            <a:endParaRPr lang="en-US"/>
          </a:p>
        </p:txBody>
      </p:sp>
    </p:spTree>
    <p:extLst>
      <p:ext uri="{BB962C8B-B14F-4D97-AF65-F5344CB8AC3E}">
        <p14:creationId xmlns:p14="http://schemas.microsoft.com/office/powerpoint/2010/main" val="1000181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CDCD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4325" y="389468"/>
            <a:ext cx="3943350" cy="14139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14325" y="1947333"/>
            <a:ext cx="3943350" cy="46414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14325" y="6780108"/>
            <a:ext cx="1028700" cy="389467"/>
          </a:xfrm>
          <a:prstGeom prst="rect">
            <a:avLst/>
          </a:prstGeom>
        </p:spPr>
        <p:txBody>
          <a:bodyPr vert="horz" lIns="91440" tIns="45720" rIns="91440" bIns="45720" rtlCol="0" anchor="ctr"/>
          <a:lstStyle>
            <a:lvl1pPr algn="l">
              <a:defRPr sz="600">
                <a:solidFill>
                  <a:schemeClr val="tx1">
                    <a:tint val="75000"/>
                  </a:schemeClr>
                </a:solidFill>
              </a:defRPr>
            </a:lvl1pPr>
          </a:lstStyle>
          <a:p>
            <a:fld id="{99BC0070-4076-4931-BED3-C525EBC287AF}" type="datetimeFigureOut">
              <a:rPr lang="en-US" smtClean="0"/>
              <a:t>8/18/2018</a:t>
            </a:fld>
            <a:endParaRPr lang="en-US"/>
          </a:p>
        </p:txBody>
      </p:sp>
      <p:sp>
        <p:nvSpPr>
          <p:cNvPr id="5" name="Footer Placeholder 4"/>
          <p:cNvSpPr>
            <a:spLocks noGrp="1"/>
          </p:cNvSpPr>
          <p:nvPr>
            <p:ph type="ftr" sz="quarter" idx="3"/>
          </p:nvPr>
        </p:nvSpPr>
        <p:spPr>
          <a:xfrm>
            <a:off x="1514475" y="6780108"/>
            <a:ext cx="1543050" cy="38946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28975" y="6780108"/>
            <a:ext cx="1028700" cy="389467"/>
          </a:xfrm>
          <a:prstGeom prst="rect">
            <a:avLst/>
          </a:prstGeom>
        </p:spPr>
        <p:txBody>
          <a:bodyPr vert="horz" lIns="91440" tIns="45720" rIns="91440" bIns="45720" rtlCol="0" anchor="ctr"/>
          <a:lstStyle>
            <a:lvl1pPr algn="r">
              <a:defRPr sz="600">
                <a:solidFill>
                  <a:schemeClr val="tx1">
                    <a:tint val="75000"/>
                  </a:schemeClr>
                </a:solidFill>
              </a:defRPr>
            </a:lvl1pPr>
          </a:lstStyle>
          <a:p>
            <a:fld id="{41A2C556-AC50-457B-9A8B-967720181FE5}" type="slidenum">
              <a:rPr lang="en-US" smtClean="0"/>
              <a:t>‹#›</a:t>
            </a:fld>
            <a:endParaRPr lang="en-US"/>
          </a:p>
        </p:txBody>
      </p:sp>
    </p:spTree>
    <p:extLst>
      <p:ext uri="{BB962C8B-B14F-4D97-AF65-F5344CB8AC3E}">
        <p14:creationId xmlns:p14="http://schemas.microsoft.com/office/powerpoint/2010/main" val="2806591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t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xINUtUBv6UU"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vijnan-vikas.org/" TargetMode="Externa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9.png"/><Relationship Id="rId4" Type="http://schemas.openxmlformats.org/officeDocument/2006/relationships/hyperlink" Target="https://www.facebook.com/VijnanVika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3.pn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E321EA3-6115-4463-BCD9-4C81A587F5C0}"/>
              </a:ext>
            </a:extLst>
          </p:cNvPr>
          <p:cNvSpPr/>
          <p:nvPr/>
        </p:nvSpPr>
        <p:spPr>
          <a:xfrm rot="10800000">
            <a:off x="3200400" y="0"/>
            <a:ext cx="1371600" cy="1828800"/>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736B020-6372-404E-8155-57F26FE995B8}"/>
              </a:ext>
            </a:extLst>
          </p:cNvPr>
          <p:cNvSpPr txBox="1"/>
          <p:nvPr/>
        </p:nvSpPr>
        <p:spPr>
          <a:xfrm>
            <a:off x="0" y="6724083"/>
            <a:ext cx="4557508" cy="230832"/>
          </a:xfrm>
          <a:prstGeom prst="rect">
            <a:avLst/>
          </a:prstGeom>
          <a:noFill/>
        </p:spPr>
        <p:txBody>
          <a:bodyPr wrap="square" rtlCol="0">
            <a:spAutoFit/>
          </a:bodyPr>
          <a:lstStyle/>
          <a:p>
            <a:pPr algn="ctr"/>
            <a:r>
              <a:rPr lang="en-US" sz="900" dirty="0">
                <a:latin typeface="Bahnschrift" panose="020B0502040204020203" pitchFamily="34" charset="0"/>
              </a:rPr>
              <a:t>KRRA 26 </a:t>
            </a:r>
            <a:r>
              <a:rPr lang="en-US" sz="900" b="1" dirty="0">
                <a:latin typeface="Bahnschrift" panose="020B0502040204020203" pitchFamily="34" charset="0"/>
              </a:rPr>
              <a:t>-KOLATHERIL ROAD-</a:t>
            </a:r>
            <a:r>
              <a:rPr lang="en-US" sz="900" dirty="0">
                <a:latin typeface="Bahnschrift" panose="020B0502040204020203" pitchFamily="34" charset="0"/>
              </a:rPr>
              <a:t>PETTAH-</a:t>
            </a:r>
            <a:r>
              <a:rPr lang="en-US" sz="900" b="1" dirty="0">
                <a:latin typeface="Bahnschrift" panose="020B0502040204020203" pitchFamily="34" charset="0"/>
              </a:rPr>
              <a:t>POONITHURA </a:t>
            </a:r>
            <a:r>
              <a:rPr lang="en-US" sz="900" dirty="0">
                <a:latin typeface="Bahnschrift" panose="020B0502040204020203" pitchFamily="34" charset="0"/>
              </a:rPr>
              <a:t>PO-KOCHI 682038</a:t>
            </a:r>
          </a:p>
        </p:txBody>
      </p:sp>
      <p:pic>
        <p:nvPicPr>
          <p:cNvPr id="10" name="Picture 9">
            <a:extLst>
              <a:ext uri="{FF2B5EF4-FFF2-40B4-BE49-F238E27FC236}">
                <a16:creationId xmlns:a16="http://schemas.microsoft.com/office/drawing/2014/main" id="{295B31FC-105D-450B-B8D4-34D9988B2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7922" y="1339020"/>
            <a:ext cx="2419927" cy="1805493"/>
          </a:xfrm>
          <a:prstGeom prst="rect">
            <a:avLst/>
          </a:prstGeom>
          <a:effectLst>
            <a:softEdge rad="635000"/>
          </a:effectLst>
        </p:spPr>
      </p:pic>
      <p:pic>
        <p:nvPicPr>
          <p:cNvPr id="13" name="Picture 12">
            <a:extLst>
              <a:ext uri="{FF2B5EF4-FFF2-40B4-BE49-F238E27FC236}">
                <a16:creationId xmlns:a16="http://schemas.microsoft.com/office/drawing/2014/main" id="{8B5BFC07-6D06-4771-912D-9946887BCF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 y="-9287"/>
            <a:ext cx="1130748" cy="2228591"/>
          </a:xfrm>
          <a:prstGeom prst="rect">
            <a:avLst/>
          </a:prstGeom>
        </p:spPr>
      </p:pic>
      <p:sp>
        <p:nvSpPr>
          <p:cNvPr id="11" name="TextBox 10">
            <a:extLst>
              <a:ext uri="{FF2B5EF4-FFF2-40B4-BE49-F238E27FC236}">
                <a16:creationId xmlns:a16="http://schemas.microsoft.com/office/drawing/2014/main" id="{6136FF18-1A66-477A-8357-3887A2D20453}"/>
              </a:ext>
            </a:extLst>
          </p:cNvPr>
          <p:cNvSpPr txBox="1"/>
          <p:nvPr/>
        </p:nvSpPr>
        <p:spPr>
          <a:xfrm>
            <a:off x="0" y="2626944"/>
            <a:ext cx="4572000" cy="646331"/>
          </a:xfrm>
          <a:prstGeom prst="rect">
            <a:avLst/>
          </a:prstGeom>
          <a:noFill/>
        </p:spPr>
        <p:txBody>
          <a:bodyPr wrap="square" rtlCol="0">
            <a:spAutoFit/>
          </a:bodyPr>
          <a:lstStyle/>
          <a:p>
            <a:pPr algn="ctr"/>
            <a:r>
              <a:rPr lang="en-US" sz="3600" dirty="0">
                <a:latin typeface="Pilsen Plakat" panose="02000506020000020004" pitchFamily="2" charset="0"/>
              </a:rPr>
              <a:t>The Gita Intelligence</a:t>
            </a:r>
          </a:p>
        </p:txBody>
      </p:sp>
      <p:sp>
        <p:nvSpPr>
          <p:cNvPr id="15" name="TextBox 14">
            <a:extLst>
              <a:ext uri="{FF2B5EF4-FFF2-40B4-BE49-F238E27FC236}">
                <a16:creationId xmlns:a16="http://schemas.microsoft.com/office/drawing/2014/main" id="{9258FE79-EB96-452E-9C32-3D71B69E0A23}"/>
              </a:ext>
            </a:extLst>
          </p:cNvPr>
          <p:cNvSpPr txBox="1"/>
          <p:nvPr/>
        </p:nvSpPr>
        <p:spPr>
          <a:xfrm>
            <a:off x="-8806" y="3091800"/>
            <a:ext cx="4580806" cy="677108"/>
          </a:xfrm>
          <a:prstGeom prst="rect">
            <a:avLst/>
          </a:prstGeom>
          <a:noFill/>
        </p:spPr>
        <p:txBody>
          <a:bodyPr wrap="square" rtlCol="0">
            <a:spAutoFit/>
          </a:bodyPr>
          <a:lstStyle/>
          <a:p>
            <a:pPr algn="ctr"/>
            <a:r>
              <a:rPr lang="en-US" cap="small" dirty="0"/>
              <a:t>A Self-Analytics Poster Exhibition based o</a:t>
            </a:r>
            <a:r>
              <a:rPr lang="en-US" b="1" cap="small" dirty="0"/>
              <a:t>n </a:t>
            </a:r>
          </a:p>
          <a:p>
            <a:pPr algn="ctr"/>
            <a:r>
              <a:rPr lang="en-US" sz="2000" cap="small" dirty="0">
                <a:latin typeface="Pilsen Plakat" panose="02000506020000020004" pitchFamily="2" charset="0"/>
              </a:rPr>
              <a:t>The wisdom of Bhagavad-Gita</a:t>
            </a:r>
          </a:p>
        </p:txBody>
      </p:sp>
      <p:sp>
        <p:nvSpPr>
          <p:cNvPr id="17" name="TextBox 16">
            <a:extLst>
              <a:ext uri="{FF2B5EF4-FFF2-40B4-BE49-F238E27FC236}">
                <a16:creationId xmlns:a16="http://schemas.microsoft.com/office/drawing/2014/main" id="{5A1EC7CA-449D-462F-9B15-9A4A7F7903C3}"/>
              </a:ext>
            </a:extLst>
          </p:cNvPr>
          <p:cNvSpPr txBox="1"/>
          <p:nvPr/>
        </p:nvSpPr>
        <p:spPr>
          <a:xfrm>
            <a:off x="1" y="1148210"/>
            <a:ext cx="4566314" cy="338554"/>
          </a:xfrm>
          <a:prstGeom prst="rect">
            <a:avLst/>
          </a:prstGeom>
          <a:noFill/>
        </p:spPr>
        <p:txBody>
          <a:bodyPr wrap="square" rtlCol="0">
            <a:spAutoFit/>
          </a:bodyPr>
          <a:lstStyle/>
          <a:p>
            <a:pPr algn="ctr"/>
            <a:r>
              <a:rPr lang="en-US" sz="1600" i="1" dirty="0">
                <a:latin typeface="Bodoni MT Condensed" panose="02070606080606020203" pitchFamily="18" charset="0"/>
              </a:rPr>
              <a:t>invites you to</a:t>
            </a:r>
          </a:p>
        </p:txBody>
      </p:sp>
      <p:sp>
        <p:nvSpPr>
          <p:cNvPr id="19" name="Rectangle 18">
            <a:extLst>
              <a:ext uri="{FF2B5EF4-FFF2-40B4-BE49-F238E27FC236}">
                <a16:creationId xmlns:a16="http://schemas.microsoft.com/office/drawing/2014/main" id="{4AFF1C2A-898F-4912-B53F-500F678ED0F0}"/>
              </a:ext>
            </a:extLst>
          </p:cNvPr>
          <p:cNvSpPr/>
          <p:nvPr/>
        </p:nvSpPr>
        <p:spPr>
          <a:xfrm>
            <a:off x="0" y="928413"/>
            <a:ext cx="4557508" cy="369332"/>
          </a:xfrm>
          <a:prstGeom prst="rect">
            <a:avLst/>
          </a:prstGeom>
        </p:spPr>
        <p:txBody>
          <a:bodyPr wrap="square">
            <a:spAutoFit/>
          </a:bodyPr>
          <a:lstStyle/>
          <a:p>
            <a:pPr algn="ctr"/>
            <a:r>
              <a:rPr lang="en-US" dirty="0">
                <a:latin typeface="Pilsen Plakat" panose="02000506020000020004" pitchFamily="2" charset="0"/>
              </a:rPr>
              <a:t>The Pattern Institute</a:t>
            </a:r>
            <a:endParaRPr lang="en-US" dirty="0"/>
          </a:p>
        </p:txBody>
      </p:sp>
      <p:pic>
        <p:nvPicPr>
          <p:cNvPr id="21" name="Picture 20">
            <a:extLst>
              <a:ext uri="{FF2B5EF4-FFF2-40B4-BE49-F238E27FC236}">
                <a16:creationId xmlns:a16="http://schemas.microsoft.com/office/drawing/2014/main" id="{632FB962-405D-48EA-9048-340ABE53B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735" y="5701067"/>
            <a:ext cx="3891067" cy="1097280"/>
          </a:xfrm>
          <a:prstGeom prst="rect">
            <a:avLst/>
          </a:prstGeom>
        </p:spPr>
      </p:pic>
      <p:grpSp>
        <p:nvGrpSpPr>
          <p:cNvPr id="23" name="Group 22">
            <a:extLst>
              <a:ext uri="{FF2B5EF4-FFF2-40B4-BE49-F238E27FC236}">
                <a16:creationId xmlns:a16="http://schemas.microsoft.com/office/drawing/2014/main" id="{929B3E78-DCCB-40B5-ABE2-ACB07080E23F}"/>
              </a:ext>
            </a:extLst>
          </p:cNvPr>
          <p:cNvGrpSpPr/>
          <p:nvPr/>
        </p:nvGrpSpPr>
        <p:grpSpPr>
          <a:xfrm>
            <a:off x="549857" y="4349696"/>
            <a:ext cx="3674019" cy="781859"/>
            <a:chOff x="1113315" y="3587236"/>
            <a:chExt cx="3674019" cy="781859"/>
          </a:xfrm>
        </p:grpSpPr>
        <p:grpSp>
          <p:nvGrpSpPr>
            <p:cNvPr id="7" name="Group 6">
              <a:extLst>
                <a:ext uri="{FF2B5EF4-FFF2-40B4-BE49-F238E27FC236}">
                  <a16:creationId xmlns:a16="http://schemas.microsoft.com/office/drawing/2014/main" id="{0AC72E18-7B84-4690-ADE9-34CE3F19C4E4}"/>
                </a:ext>
              </a:extLst>
            </p:cNvPr>
            <p:cNvGrpSpPr/>
            <p:nvPr/>
          </p:nvGrpSpPr>
          <p:grpSpPr>
            <a:xfrm>
              <a:off x="1113315" y="3587236"/>
              <a:ext cx="3674019" cy="554012"/>
              <a:chOff x="1071418" y="55466"/>
              <a:chExt cx="3674019" cy="554012"/>
            </a:xfrm>
          </p:grpSpPr>
          <p:sp>
            <p:nvSpPr>
              <p:cNvPr id="5" name="TextBox 4">
                <a:extLst>
                  <a:ext uri="{FF2B5EF4-FFF2-40B4-BE49-F238E27FC236}">
                    <a16:creationId xmlns:a16="http://schemas.microsoft.com/office/drawing/2014/main" id="{99E9B8E6-7699-4C60-A389-1A13D0AFE2BD}"/>
                  </a:ext>
                </a:extLst>
              </p:cNvPr>
              <p:cNvSpPr txBox="1"/>
              <p:nvPr/>
            </p:nvSpPr>
            <p:spPr>
              <a:xfrm>
                <a:off x="1071418" y="240146"/>
                <a:ext cx="3470822" cy="369332"/>
              </a:xfrm>
              <a:prstGeom prst="rect">
                <a:avLst/>
              </a:prstGeom>
              <a:noFill/>
            </p:spPr>
            <p:txBody>
              <a:bodyPr wrap="none" rtlCol="0">
                <a:spAutoFit/>
              </a:bodyPr>
              <a:lstStyle/>
              <a:p>
                <a:r>
                  <a:rPr lang="en-US" b="1" dirty="0">
                    <a:latin typeface="Bahnschrift" panose="020B0502040204020203" pitchFamily="34" charset="0"/>
                  </a:rPr>
                  <a:t>AUG</a:t>
                </a:r>
                <a:r>
                  <a:rPr lang="en-US" dirty="0">
                    <a:latin typeface="Bahnschrift" panose="020B0502040204020203" pitchFamily="34" charset="0"/>
                  </a:rPr>
                  <a:t>   </a:t>
                </a:r>
                <a:r>
                  <a:rPr lang="en-US" dirty="0">
                    <a:solidFill>
                      <a:srgbClr val="960032"/>
                    </a:solidFill>
                    <a:latin typeface="Bahnschrift" panose="020B0502040204020203" pitchFamily="34" charset="0"/>
                  </a:rPr>
                  <a:t>12</a:t>
                </a:r>
                <a:r>
                  <a:rPr lang="en-US" dirty="0">
                    <a:solidFill>
                      <a:srgbClr val="C00000"/>
                    </a:solidFill>
                    <a:latin typeface="Bahnschrift" panose="020B0502040204020203" pitchFamily="34" charset="0"/>
                  </a:rPr>
                  <a:t> </a:t>
                </a:r>
                <a:r>
                  <a:rPr lang="en-US" dirty="0">
                    <a:latin typeface="Bahnschrift" panose="020B0502040204020203" pitchFamily="34" charset="0"/>
                  </a:rPr>
                  <a:t>   13    14    </a:t>
                </a:r>
                <a:r>
                  <a:rPr lang="en-US" dirty="0">
                    <a:solidFill>
                      <a:srgbClr val="960032"/>
                    </a:solidFill>
                    <a:latin typeface="Bahnschrift" panose="020B0502040204020203" pitchFamily="34" charset="0"/>
                  </a:rPr>
                  <a:t>15</a:t>
                </a:r>
                <a:r>
                  <a:rPr lang="en-US" dirty="0">
                    <a:latin typeface="Bahnschrift" panose="020B0502040204020203" pitchFamily="34" charset="0"/>
                  </a:rPr>
                  <a:t>    16    17    </a:t>
                </a:r>
                <a:r>
                  <a:rPr lang="en-US" dirty="0">
                    <a:solidFill>
                      <a:srgbClr val="960032"/>
                    </a:solidFill>
                    <a:latin typeface="Bahnschrift" panose="020B0502040204020203" pitchFamily="34" charset="0"/>
                  </a:rPr>
                  <a:t>18    19</a:t>
                </a:r>
              </a:p>
            </p:txBody>
          </p:sp>
          <p:sp>
            <p:nvSpPr>
              <p:cNvPr id="6" name="TextBox 5">
                <a:extLst>
                  <a:ext uri="{FF2B5EF4-FFF2-40B4-BE49-F238E27FC236}">
                    <a16:creationId xmlns:a16="http://schemas.microsoft.com/office/drawing/2014/main" id="{CF11F9D5-826F-4B51-9DC9-4E9A01008A7E}"/>
                  </a:ext>
                </a:extLst>
              </p:cNvPr>
              <p:cNvSpPr txBox="1"/>
              <p:nvPr/>
            </p:nvSpPr>
            <p:spPr>
              <a:xfrm>
                <a:off x="1683951" y="55466"/>
                <a:ext cx="3061486" cy="307777"/>
              </a:xfrm>
              <a:prstGeom prst="rect">
                <a:avLst/>
              </a:prstGeom>
              <a:noFill/>
            </p:spPr>
            <p:txBody>
              <a:bodyPr wrap="square" rtlCol="0">
                <a:spAutoFit/>
              </a:bodyPr>
              <a:lstStyle/>
              <a:p>
                <a:r>
                  <a:rPr lang="en-US" sz="1400" dirty="0">
                    <a:solidFill>
                      <a:srgbClr val="960032"/>
                    </a:solidFill>
                  </a:rPr>
                  <a:t>S</a:t>
                </a:r>
                <a:r>
                  <a:rPr lang="en-US" sz="1400" dirty="0"/>
                  <a:t>      M      T      </a:t>
                </a:r>
                <a:r>
                  <a:rPr lang="en-US" sz="1400" dirty="0">
                    <a:solidFill>
                      <a:srgbClr val="960032"/>
                    </a:solidFill>
                  </a:rPr>
                  <a:t>W</a:t>
                </a:r>
                <a:r>
                  <a:rPr lang="en-US" sz="1400" dirty="0"/>
                  <a:t>      T       F       </a:t>
                </a:r>
                <a:r>
                  <a:rPr lang="en-US" sz="1400" dirty="0">
                    <a:solidFill>
                      <a:srgbClr val="960032"/>
                    </a:solidFill>
                  </a:rPr>
                  <a:t>S       S</a:t>
                </a:r>
              </a:p>
            </p:txBody>
          </p:sp>
        </p:grpSp>
        <p:sp>
          <p:nvSpPr>
            <p:cNvPr id="22" name="TextBox 21">
              <a:extLst>
                <a:ext uri="{FF2B5EF4-FFF2-40B4-BE49-F238E27FC236}">
                  <a16:creationId xmlns:a16="http://schemas.microsoft.com/office/drawing/2014/main" id="{C95384F6-D987-40B4-9C9D-7DF2261890C6}"/>
                </a:ext>
              </a:extLst>
            </p:cNvPr>
            <p:cNvSpPr txBox="1"/>
            <p:nvPr/>
          </p:nvSpPr>
          <p:spPr>
            <a:xfrm>
              <a:off x="1880093" y="3999763"/>
              <a:ext cx="2254336" cy="369332"/>
            </a:xfrm>
            <a:prstGeom prst="rect">
              <a:avLst/>
            </a:prstGeom>
            <a:noFill/>
          </p:spPr>
          <p:txBody>
            <a:bodyPr wrap="none" rtlCol="0">
              <a:spAutoFit/>
            </a:bodyPr>
            <a:lstStyle/>
            <a:p>
              <a:pPr algn="ctr"/>
              <a:r>
                <a:rPr lang="en-US" b="1" cap="small" dirty="0">
                  <a:solidFill>
                    <a:srgbClr val="960032"/>
                  </a:solidFill>
                </a:rPr>
                <a:t>9 am to 9 pm . all days</a:t>
              </a:r>
            </a:p>
          </p:txBody>
        </p:sp>
      </p:grpSp>
      <p:sp>
        <p:nvSpPr>
          <p:cNvPr id="24" name="Rectangle 23">
            <a:extLst>
              <a:ext uri="{FF2B5EF4-FFF2-40B4-BE49-F238E27FC236}">
                <a16:creationId xmlns:a16="http://schemas.microsoft.com/office/drawing/2014/main" id="{23D09117-68BF-4C4A-93C5-DA6E8ED02A61}"/>
              </a:ext>
            </a:extLst>
          </p:cNvPr>
          <p:cNvSpPr/>
          <p:nvPr/>
        </p:nvSpPr>
        <p:spPr>
          <a:xfrm>
            <a:off x="0" y="6872611"/>
            <a:ext cx="4557508" cy="230832"/>
          </a:xfrm>
          <a:prstGeom prst="rect">
            <a:avLst/>
          </a:prstGeom>
        </p:spPr>
        <p:txBody>
          <a:bodyPr wrap="square">
            <a:spAutoFit/>
          </a:bodyPr>
          <a:lstStyle/>
          <a:p>
            <a:pPr algn="ctr"/>
            <a:r>
              <a:rPr lang="en-US" sz="900" b="1" dirty="0">
                <a:solidFill>
                  <a:srgbClr val="960032"/>
                </a:solidFill>
                <a:latin typeface="Bahnschrift" panose="020B0502040204020203" pitchFamily="34" charset="0"/>
                <a:ea typeface="Batang" panose="02030600000101010101" pitchFamily="18" charset="-127"/>
                <a:cs typeface="Times New Roman" panose="02020603050405020304" pitchFamily="18" charset="0"/>
              </a:rPr>
              <a:t>9˚57’01.00” N 76˚19’48.50” E</a:t>
            </a:r>
            <a:endParaRPr lang="en-US" sz="1200" dirty="0">
              <a:solidFill>
                <a:srgbClr val="960032"/>
              </a:solidFill>
              <a:effectLst/>
              <a:latin typeface="Bahnschrift" panose="020B0502040204020203" pitchFamily="34" charset="0"/>
              <a:ea typeface="Batang" panose="02030600000101010101" pitchFamily="18" charset="-127"/>
            </a:endParaRPr>
          </a:p>
        </p:txBody>
      </p:sp>
      <p:pic>
        <p:nvPicPr>
          <p:cNvPr id="28" name="Picture 27">
            <a:extLst>
              <a:ext uri="{FF2B5EF4-FFF2-40B4-BE49-F238E27FC236}">
                <a16:creationId xmlns:a16="http://schemas.microsoft.com/office/drawing/2014/main" id="{54FAA64D-58B2-4DC5-A856-D4AA62D0DD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1523" y="4143113"/>
            <a:ext cx="409866" cy="274320"/>
          </a:xfrm>
          <a:prstGeom prst="rect">
            <a:avLst/>
          </a:prstGeom>
        </p:spPr>
      </p:pic>
      <p:sp>
        <p:nvSpPr>
          <p:cNvPr id="9" name="Rectangle 8">
            <a:extLst>
              <a:ext uri="{FF2B5EF4-FFF2-40B4-BE49-F238E27FC236}">
                <a16:creationId xmlns:a16="http://schemas.microsoft.com/office/drawing/2014/main" id="{129F31B9-CE3D-4970-B9A2-9A00106320B8}"/>
              </a:ext>
            </a:extLst>
          </p:cNvPr>
          <p:cNvSpPr/>
          <p:nvPr/>
        </p:nvSpPr>
        <p:spPr>
          <a:xfrm>
            <a:off x="3391481" y="12788"/>
            <a:ext cx="1166027" cy="938719"/>
          </a:xfrm>
          <a:prstGeom prst="rect">
            <a:avLst/>
          </a:prstGeom>
        </p:spPr>
        <p:txBody>
          <a:bodyPr wrap="square">
            <a:spAutoFit/>
          </a:bodyPr>
          <a:lstStyle/>
          <a:p>
            <a:r>
              <a:rPr lang="en-US" sz="1100" dirty="0">
                <a:solidFill>
                  <a:schemeClr val="bg1"/>
                </a:solidFill>
                <a:latin typeface="Calibri" panose="020F0502020204030204" pitchFamily="34" charset="0"/>
              </a:rPr>
              <a:t>“</a:t>
            </a:r>
            <a:r>
              <a:rPr lang="en-US" sz="1100" b="1" dirty="0">
                <a:solidFill>
                  <a:schemeClr val="bg1"/>
                </a:solidFill>
                <a:latin typeface="Calibri" panose="020F0502020204030204" pitchFamily="34" charset="0"/>
              </a:rPr>
              <a:t>Self Analytics </a:t>
            </a:r>
            <a:r>
              <a:rPr lang="en-US" sz="1100" dirty="0">
                <a:solidFill>
                  <a:schemeClr val="bg1"/>
                </a:solidFill>
                <a:latin typeface="Calibri" panose="020F0502020204030204" pitchFamily="34" charset="0"/>
              </a:rPr>
              <a:t>is    </a:t>
            </a:r>
          </a:p>
          <a:p>
            <a:r>
              <a:rPr lang="en-US" sz="1100" dirty="0">
                <a:solidFill>
                  <a:schemeClr val="bg1"/>
                </a:solidFill>
                <a:latin typeface="Calibri" panose="020F0502020204030204" pitchFamily="34" charset="0"/>
              </a:rPr>
              <a:t>   the process of     </a:t>
            </a:r>
          </a:p>
          <a:p>
            <a:r>
              <a:rPr lang="en-US" sz="1100" dirty="0">
                <a:solidFill>
                  <a:schemeClr val="bg1"/>
                </a:solidFill>
                <a:latin typeface="Calibri" panose="020F0502020204030204" pitchFamily="34" charset="0"/>
              </a:rPr>
              <a:t>     unraveling the  </a:t>
            </a:r>
          </a:p>
          <a:p>
            <a:r>
              <a:rPr lang="en-US" sz="1100" dirty="0">
                <a:solidFill>
                  <a:schemeClr val="bg1"/>
                </a:solidFill>
                <a:latin typeface="Calibri" panose="020F0502020204030204" pitchFamily="34" charset="0"/>
              </a:rPr>
              <a:t>          excellence </a:t>
            </a:r>
          </a:p>
          <a:p>
            <a:r>
              <a:rPr lang="en-US" sz="1100" dirty="0">
                <a:solidFill>
                  <a:schemeClr val="bg1"/>
                </a:solidFill>
                <a:latin typeface="Calibri" panose="020F0502020204030204" pitchFamily="34" charset="0"/>
              </a:rPr>
              <a:t>                within”</a:t>
            </a:r>
            <a:endParaRPr lang="en-US" sz="1100" dirty="0">
              <a:solidFill>
                <a:schemeClr val="bg1"/>
              </a:solidFill>
            </a:endParaRPr>
          </a:p>
        </p:txBody>
      </p:sp>
      <p:sp>
        <p:nvSpPr>
          <p:cNvPr id="2" name="TextBox 1">
            <a:extLst>
              <a:ext uri="{FF2B5EF4-FFF2-40B4-BE49-F238E27FC236}">
                <a16:creationId xmlns:a16="http://schemas.microsoft.com/office/drawing/2014/main" id="{DA9B5ACF-5A96-4F77-BDDC-561E408DA9B8}"/>
              </a:ext>
            </a:extLst>
          </p:cNvPr>
          <p:cNvSpPr txBox="1"/>
          <p:nvPr/>
        </p:nvSpPr>
        <p:spPr>
          <a:xfrm>
            <a:off x="0" y="1489491"/>
            <a:ext cx="4575121" cy="584775"/>
          </a:xfrm>
          <a:prstGeom prst="rect">
            <a:avLst/>
          </a:prstGeom>
          <a:noFill/>
        </p:spPr>
        <p:txBody>
          <a:bodyPr wrap="square" rtlCol="0">
            <a:spAutoFit/>
          </a:bodyPr>
          <a:lstStyle/>
          <a:p>
            <a:pPr algn="ctr"/>
            <a:r>
              <a:rPr lang="en-US" sz="3200" dirty="0">
                <a:solidFill>
                  <a:srgbClr val="960032"/>
                </a:solidFill>
                <a:latin typeface="Pilsen Plakat" panose="02000506020000020004" pitchFamily="2" charset="0"/>
              </a:rPr>
              <a:t>GiEx 2018</a:t>
            </a:r>
          </a:p>
        </p:txBody>
      </p:sp>
      <p:sp>
        <p:nvSpPr>
          <p:cNvPr id="3" name="TextBox 2">
            <a:extLst>
              <a:ext uri="{FF2B5EF4-FFF2-40B4-BE49-F238E27FC236}">
                <a16:creationId xmlns:a16="http://schemas.microsoft.com/office/drawing/2014/main" id="{A1995D88-429E-4614-A40E-869E2EA7EA08}"/>
              </a:ext>
            </a:extLst>
          </p:cNvPr>
          <p:cNvSpPr txBox="1"/>
          <p:nvPr/>
        </p:nvSpPr>
        <p:spPr>
          <a:xfrm>
            <a:off x="-8806" y="6988027"/>
            <a:ext cx="4580806" cy="261610"/>
          </a:xfrm>
          <a:prstGeom prst="rect">
            <a:avLst/>
          </a:prstGeom>
          <a:noFill/>
        </p:spPr>
        <p:txBody>
          <a:bodyPr wrap="square" rtlCol="0">
            <a:spAutoFit/>
          </a:bodyPr>
          <a:lstStyle/>
          <a:p>
            <a:pPr algn="ctr"/>
            <a:r>
              <a:rPr lang="en-US" sz="1100" dirty="0">
                <a:latin typeface="Bahnschrift" panose="020B0502040204020203" pitchFamily="34" charset="0"/>
              </a:rPr>
              <a:t>vijnan-vikas.org</a:t>
            </a:r>
          </a:p>
        </p:txBody>
      </p:sp>
      <p:pic>
        <p:nvPicPr>
          <p:cNvPr id="16" name="Picture 15">
            <a:extLst>
              <a:ext uri="{FF2B5EF4-FFF2-40B4-BE49-F238E27FC236}">
                <a16:creationId xmlns:a16="http://schemas.microsoft.com/office/drawing/2014/main" id="{CCF0290C-2E74-46C4-B06F-0B8DD6C8C7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8776" y="116387"/>
            <a:ext cx="975360" cy="731520"/>
          </a:xfrm>
          <a:prstGeom prst="rect">
            <a:avLst/>
          </a:prstGeom>
        </p:spPr>
      </p:pic>
    </p:spTree>
    <p:extLst>
      <p:ext uri="{BB962C8B-B14F-4D97-AF65-F5344CB8AC3E}">
        <p14:creationId xmlns:p14="http://schemas.microsoft.com/office/powerpoint/2010/main" val="4032882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4711382-B34A-493B-93C4-CCC9EA48AD01}"/>
              </a:ext>
            </a:extLst>
          </p:cNvPr>
          <p:cNvSpPr/>
          <p:nvPr/>
        </p:nvSpPr>
        <p:spPr>
          <a:xfrm>
            <a:off x="0" y="-1"/>
            <a:ext cx="45720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5295F08-5F5B-4B57-A52B-CE291B7825EE}"/>
              </a:ext>
            </a:extLst>
          </p:cNvPr>
          <p:cNvSpPr txBox="1"/>
          <p:nvPr/>
        </p:nvSpPr>
        <p:spPr>
          <a:xfrm>
            <a:off x="0" y="43933"/>
            <a:ext cx="4572000" cy="369332"/>
          </a:xfrm>
          <a:prstGeom prst="rect">
            <a:avLst/>
          </a:prstGeom>
          <a:noFill/>
        </p:spPr>
        <p:txBody>
          <a:bodyPr wrap="square" rtlCol="0">
            <a:spAutoFit/>
          </a:bodyPr>
          <a:lstStyle/>
          <a:p>
            <a:pPr algn="ctr"/>
            <a:r>
              <a:rPr lang="en-US" dirty="0">
                <a:solidFill>
                  <a:schemeClr val="bg1"/>
                </a:solidFill>
                <a:latin typeface="Pilsen Plakat" panose="02000506020000020004" pitchFamily="2" charset="0"/>
              </a:rPr>
              <a:t>Gita Intelligence for the 21</a:t>
            </a:r>
            <a:r>
              <a:rPr lang="en-US" baseline="30000" dirty="0">
                <a:solidFill>
                  <a:schemeClr val="bg1"/>
                </a:solidFill>
                <a:latin typeface="Pilsen Plakat" panose="02000506020000020004" pitchFamily="2" charset="0"/>
              </a:rPr>
              <a:t>st</a:t>
            </a:r>
            <a:r>
              <a:rPr lang="en-US" dirty="0">
                <a:solidFill>
                  <a:schemeClr val="bg1"/>
                </a:solidFill>
                <a:latin typeface="Pilsen Plakat" panose="02000506020000020004" pitchFamily="2" charset="0"/>
              </a:rPr>
              <a:t> Century</a:t>
            </a:r>
          </a:p>
        </p:txBody>
      </p:sp>
      <p:sp>
        <p:nvSpPr>
          <p:cNvPr id="16" name="TextBox 15">
            <a:extLst>
              <a:ext uri="{FF2B5EF4-FFF2-40B4-BE49-F238E27FC236}">
                <a16:creationId xmlns:a16="http://schemas.microsoft.com/office/drawing/2014/main" id="{79044927-5BFB-406D-8F94-B3B2B74E209D}"/>
              </a:ext>
            </a:extLst>
          </p:cNvPr>
          <p:cNvSpPr txBox="1"/>
          <p:nvPr/>
        </p:nvSpPr>
        <p:spPr>
          <a:xfrm>
            <a:off x="0" y="462387"/>
            <a:ext cx="550151" cy="584775"/>
          </a:xfrm>
          <a:prstGeom prst="rect">
            <a:avLst/>
          </a:prstGeom>
          <a:noFill/>
        </p:spPr>
        <p:txBody>
          <a:bodyPr wrap="square" rtlCol="0">
            <a:spAutoFit/>
          </a:bodyPr>
          <a:lstStyle/>
          <a:p>
            <a:r>
              <a:rPr lang="en-US" sz="3200" b="1" dirty="0">
                <a:solidFill>
                  <a:srgbClr val="960032"/>
                </a:solidFill>
                <a:sym typeface="Wingdings" panose="05000000000000000000" pitchFamily="2" charset="2"/>
              </a:rPr>
              <a:t></a:t>
            </a:r>
            <a:endParaRPr lang="en-US" sz="3200" b="1" dirty="0">
              <a:solidFill>
                <a:srgbClr val="960032"/>
              </a:solidFill>
            </a:endParaRPr>
          </a:p>
        </p:txBody>
      </p:sp>
      <p:sp>
        <p:nvSpPr>
          <p:cNvPr id="17" name="TextBox 16">
            <a:extLst>
              <a:ext uri="{FF2B5EF4-FFF2-40B4-BE49-F238E27FC236}">
                <a16:creationId xmlns:a16="http://schemas.microsoft.com/office/drawing/2014/main" id="{3934AF20-190F-4D15-BC49-B72264E14355}"/>
              </a:ext>
            </a:extLst>
          </p:cNvPr>
          <p:cNvSpPr txBox="1"/>
          <p:nvPr/>
        </p:nvSpPr>
        <p:spPr>
          <a:xfrm>
            <a:off x="398380" y="585497"/>
            <a:ext cx="2717026" cy="338554"/>
          </a:xfrm>
          <a:prstGeom prst="rect">
            <a:avLst/>
          </a:prstGeom>
          <a:noFill/>
        </p:spPr>
        <p:txBody>
          <a:bodyPr wrap="none" rtlCol="0">
            <a:spAutoFit/>
          </a:bodyPr>
          <a:lstStyle/>
          <a:p>
            <a:r>
              <a:rPr lang="en-US" sz="1600" b="1" cap="small" dirty="0">
                <a:solidFill>
                  <a:srgbClr val="960032"/>
                </a:solidFill>
                <a:latin typeface="Arial Narrow" panose="020B0606020202030204" pitchFamily="34" charset="0"/>
              </a:rPr>
              <a:t>Exhibition and Special Sessions</a:t>
            </a:r>
          </a:p>
        </p:txBody>
      </p:sp>
      <p:sp>
        <p:nvSpPr>
          <p:cNvPr id="3" name="TextBox 2">
            <a:extLst>
              <a:ext uri="{FF2B5EF4-FFF2-40B4-BE49-F238E27FC236}">
                <a16:creationId xmlns:a16="http://schemas.microsoft.com/office/drawing/2014/main" id="{60755EB6-909B-4BB1-9B3F-F811B95BC0FE}"/>
              </a:ext>
            </a:extLst>
          </p:cNvPr>
          <p:cNvSpPr txBox="1"/>
          <p:nvPr/>
        </p:nvSpPr>
        <p:spPr>
          <a:xfrm>
            <a:off x="398380" y="800940"/>
            <a:ext cx="2723823" cy="369332"/>
          </a:xfrm>
          <a:prstGeom prst="rect">
            <a:avLst/>
          </a:prstGeom>
          <a:noFill/>
        </p:spPr>
        <p:txBody>
          <a:bodyPr wrap="none" rtlCol="0">
            <a:spAutoFit/>
          </a:bodyPr>
          <a:lstStyle/>
          <a:p>
            <a:r>
              <a:rPr lang="en-US" dirty="0">
                <a:latin typeface="Pilsen Plakat" panose="02000506020000020004" pitchFamily="2" charset="0"/>
              </a:rPr>
              <a:t>Expected Attendee Profile</a:t>
            </a:r>
          </a:p>
        </p:txBody>
      </p:sp>
      <p:sp>
        <p:nvSpPr>
          <p:cNvPr id="4" name="Rectangle 3">
            <a:extLst>
              <a:ext uri="{FF2B5EF4-FFF2-40B4-BE49-F238E27FC236}">
                <a16:creationId xmlns:a16="http://schemas.microsoft.com/office/drawing/2014/main" id="{4920DC03-100E-431C-A4F4-32685BD83BFC}"/>
              </a:ext>
            </a:extLst>
          </p:cNvPr>
          <p:cNvSpPr/>
          <p:nvPr/>
        </p:nvSpPr>
        <p:spPr>
          <a:xfrm>
            <a:off x="0" y="1197980"/>
            <a:ext cx="4572000" cy="5832366"/>
          </a:xfrm>
          <a:prstGeom prst="rect">
            <a:avLst/>
          </a:prstGeom>
        </p:spPr>
        <p:txBody>
          <a:bodyPr wrap="square">
            <a:spAutoFit/>
          </a:bodyPr>
          <a:lstStyle/>
          <a:p>
            <a:r>
              <a:rPr lang="en-US" sz="1000" b="1" dirty="0"/>
              <a:t>The Exhibition [12</a:t>
            </a:r>
            <a:r>
              <a:rPr lang="en-US" sz="1000" b="1" baseline="30000" dirty="0"/>
              <a:t>th</a:t>
            </a:r>
            <a:r>
              <a:rPr lang="en-US" sz="1000" b="1" dirty="0"/>
              <a:t> August to 19</a:t>
            </a:r>
            <a:r>
              <a:rPr lang="en-US" sz="1000" b="1" baseline="30000" dirty="0"/>
              <a:t>th</a:t>
            </a:r>
            <a:r>
              <a:rPr lang="en-US" sz="1000" b="1" dirty="0"/>
              <a:t> August]</a:t>
            </a:r>
          </a:p>
          <a:p>
            <a:pPr marL="111125" lvl="1"/>
            <a:r>
              <a:rPr lang="en-US" sz="900" dirty="0"/>
              <a:t>Open from 9 AM to 9 PM all days, the exhibition show-cases the central messages of The Bhagavad-Gita in a non-religious context, as a practical tool to unleash your infinite potential. All chapters of The Gita are covered, not necessarily all verses, but the central themes, and philosophies, are highlighted in a practical setting, mapping it with strategies for sustainable, and lasting success and happiness. The general misguided notion that its messages are for the elderly, the posters shall depict a practical approach to success and stardom for the thought-powered</a:t>
            </a:r>
            <a:r>
              <a:rPr lang="en-US" sz="900" dirty="0">
                <a:solidFill>
                  <a:srgbClr val="960032"/>
                </a:solidFill>
              </a:rPr>
              <a:t>. Higher secondary and university students, youngsters embarking on professions, young parents and all those who would like to see the ancient wisdom mapped onto a modern thought-and-work-space are welcome.</a:t>
            </a:r>
            <a:endParaRPr lang="en-US" sz="900" b="1" dirty="0">
              <a:solidFill>
                <a:srgbClr val="960032"/>
              </a:solidFill>
            </a:endParaRPr>
          </a:p>
          <a:p>
            <a:r>
              <a:rPr lang="en-US" sz="1000" b="1" dirty="0"/>
              <a:t>Gita Intelligence for the 21st Century [Opening:  10 am to 1 pm on 12</a:t>
            </a:r>
            <a:r>
              <a:rPr lang="en-US" sz="1000" b="1" baseline="30000" dirty="0"/>
              <a:t>th</a:t>
            </a:r>
            <a:r>
              <a:rPr lang="en-US" sz="1000" b="1" dirty="0"/>
              <a:t> August]</a:t>
            </a:r>
          </a:p>
          <a:p>
            <a:pPr marL="111125" lvl="1"/>
            <a:r>
              <a:rPr lang="en-US" sz="900" dirty="0"/>
              <a:t>All those who are interested in taking an under-the-hood view of the insights offered by The Bhagavad-Gita as a life transformation tool. This session shall try and integrate the ancient wisdom with the success strategies advocated for the 21</a:t>
            </a:r>
            <a:r>
              <a:rPr lang="en-US" sz="900" baseline="30000" dirty="0"/>
              <a:t>st</a:t>
            </a:r>
            <a:r>
              <a:rPr lang="en-US" sz="900" dirty="0"/>
              <a:t> century thought-powered (Gold-Collar) workplaces. It shall also look at aspects of creativity, productivity, and elevating strategies that are the at the root of stardom at work. This is aimed at </a:t>
            </a:r>
            <a:r>
              <a:rPr lang="en-US" sz="900" dirty="0">
                <a:solidFill>
                  <a:srgbClr val="960032"/>
                </a:solidFill>
              </a:rPr>
              <a:t>all those who are interested in taking a look at Bhagavad-Gita as a life-transformer! Aimed at the thought-powered!!</a:t>
            </a:r>
            <a:endParaRPr lang="en-US" sz="900" dirty="0"/>
          </a:p>
          <a:p>
            <a:r>
              <a:rPr lang="en-US" sz="1000" b="1" dirty="0"/>
              <a:t>Motivations, Attitudes and Aptitudes  [6 pm to 9 pm on 14</a:t>
            </a:r>
            <a:r>
              <a:rPr lang="en-US" sz="1000" b="1" baseline="30000" dirty="0"/>
              <a:t>th</a:t>
            </a:r>
            <a:r>
              <a:rPr lang="en-US" sz="1000" b="1" dirty="0"/>
              <a:t> August]</a:t>
            </a:r>
          </a:p>
          <a:p>
            <a:pPr marL="111125" lvl="1"/>
            <a:r>
              <a:rPr lang="en-US" sz="900" dirty="0"/>
              <a:t>Creative, productive, and elevating strategies of work, dovetailed with supreme motivations, right set of attitudes, and a pragmatic nurturing of aptitudes paves the way for sustainable, inclusive, and expansive growth and success. This session shall look at these aspects, and integrate it with the wisdom of the ages, in a most practical way. This is aimed at </a:t>
            </a:r>
            <a:r>
              <a:rPr lang="en-US" sz="900" dirty="0">
                <a:solidFill>
                  <a:srgbClr val="960032"/>
                </a:solidFill>
              </a:rPr>
              <a:t>young minds in the age group of 18 to 30</a:t>
            </a:r>
            <a:r>
              <a:rPr lang="en-US" sz="900" dirty="0"/>
              <a:t>. University students, those who have just entered thought-powered workplaces and aspiring professionals and leaders shall benefit.</a:t>
            </a:r>
          </a:p>
          <a:p>
            <a:r>
              <a:rPr lang="en-US" sz="1000" b="1" dirty="0"/>
              <a:t>Igniting the Infinite [Full day 15</a:t>
            </a:r>
            <a:r>
              <a:rPr lang="en-US" sz="1000" b="1" baseline="30000" dirty="0"/>
              <a:t>th</a:t>
            </a:r>
            <a:r>
              <a:rPr lang="en-US" sz="1000" b="1" dirty="0"/>
              <a:t> August starting 10 am]</a:t>
            </a:r>
          </a:p>
          <a:p>
            <a:pPr marL="111125" lvl="1"/>
            <a:r>
              <a:rPr lang="en-US" sz="900" dirty="0"/>
              <a:t>Based on the workshops on Cell &amp; I that artist and writer Anuradha conducts across schools, we shall bring you an artistic experience of systemic expansion of the infinite within.  The session is intended for </a:t>
            </a:r>
            <a:r>
              <a:rPr lang="en-US" sz="900" dirty="0">
                <a:solidFill>
                  <a:srgbClr val="960032"/>
                </a:solidFill>
              </a:rPr>
              <a:t>students of 8</a:t>
            </a:r>
            <a:r>
              <a:rPr lang="en-US" sz="900" baseline="30000" dirty="0">
                <a:solidFill>
                  <a:srgbClr val="960032"/>
                </a:solidFill>
              </a:rPr>
              <a:t>th</a:t>
            </a:r>
            <a:r>
              <a:rPr lang="en-US" sz="900" dirty="0">
                <a:solidFill>
                  <a:srgbClr val="960032"/>
                </a:solidFill>
              </a:rPr>
              <a:t> to 12</a:t>
            </a:r>
            <a:r>
              <a:rPr lang="en-US" sz="900" baseline="30000" dirty="0">
                <a:solidFill>
                  <a:srgbClr val="960032"/>
                </a:solidFill>
              </a:rPr>
              <a:t>th</a:t>
            </a:r>
            <a:r>
              <a:rPr lang="en-US" sz="900" dirty="0">
                <a:solidFill>
                  <a:srgbClr val="960032"/>
                </a:solidFill>
              </a:rPr>
              <a:t> grades</a:t>
            </a:r>
            <a:r>
              <a:rPr lang="en-US" sz="900" dirty="0"/>
              <a:t>.</a:t>
            </a:r>
          </a:p>
          <a:p>
            <a:pPr marL="111125" lvl="1"/>
            <a:r>
              <a:rPr lang="en-US" sz="900" dirty="0"/>
              <a:t>Take a look here: </a:t>
            </a:r>
            <a:r>
              <a:rPr lang="en-US" sz="900" dirty="0">
                <a:hlinkClick r:id="rId2"/>
              </a:rPr>
              <a:t>https://www.youtube.com/watch?v=</a:t>
            </a:r>
            <a:r>
              <a:rPr lang="en-US" sz="900" dirty="0">
                <a:noFill/>
                <a:hlinkClick r:id="rId2"/>
              </a:rPr>
              <a:t>xINUtUBv6UU</a:t>
            </a:r>
            <a:endParaRPr lang="en-US" sz="900" b="1" dirty="0">
              <a:noFill/>
            </a:endParaRPr>
          </a:p>
          <a:p>
            <a:r>
              <a:rPr lang="en-US" sz="1000" b="1" dirty="0"/>
              <a:t>Teaching, Teacher, and the Taught [10 am to 1 pm on 18</a:t>
            </a:r>
            <a:r>
              <a:rPr lang="en-US" sz="1000" b="1" baseline="30000" dirty="0"/>
              <a:t>th</a:t>
            </a:r>
            <a:r>
              <a:rPr lang="en-US" sz="1000" b="1" dirty="0"/>
              <a:t> August]</a:t>
            </a:r>
          </a:p>
          <a:p>
            <a:pPr marL="111125" lvl="1"/>
            <a:r>
              <a:rPr lang="en-US" sz="900" dirty="0"/>
              <a:t>Aspects of learning, knowledge, the power of teaching, and the intrinsic and extrinsic aspects of a students’ mind-set, are all the different aspects that we shall bring to you in this session, and integrate that with the gems of wisdom that lie spread across the 18 chapters of Bhagavad-Gita. </a:t>
            </a:r>
            <a:r>
              <a:rPr lang="en-US" sz="900" dirty="0">
                <a:solidFill>
                  <a:srgbClr val="960032"/>
                </a:solidFill>
              </a:rPr>
              <a:t>Aimed at Practicing Teachers, and Parents </a:t>
            </a:r>
            <a:r>
              <a:rPr lang="en-US" sz="900" dirty="0"/>
              <a:t>of young minds, this session shall also try and link up some of the emerging knowledge in neuroscience as practical tips.</a:t>
            </a:r>
          </a:p>
          <a:p>
            <a:r>
              <a:rPr lang="en-US" sz="1000" b="1" dirty="0"/>
              <a:t>From the Limited to the Unlimited [4 pm to 6 pm on 19</a:t>
            </a:r>
            <a:r>
              <a:rPr lang="en-US" sz="1000" b="1" baseline="30000" dirty="0"/>
              <a:t>th</a:t>
            </a:r>
            <a:r>
              <a:rPr lang="en-US" sz="1000" b="1" dirty="0"/>
              <a:t> August]</a:t>
            </a:r>
          </a:p>
          <a:p>
            <a:pPr marL="111125" lvl="1"/>
            <a:r>
              <a:rPr lang="en-US" sz="900" dirty="0"/>
              <a:t>The concluding session shall look at the power of expansion that lie hidden in Bhagavad-Gita, as a tool that takes you out of comfort zones, and limitations imposed by your mind-stuff! </a:t>
            </a:r>
            <a:r>
              <a:rPr lang="en-US" sz="900" dirty="0">
                <a:solidFill>
                  <a:srgbClr val="960032"/>
                </a:solidFill>
              </a:rPr>
              <a:t>Aimed at the thought-powered!</a:t>
            </a:r>
          </a:p>
        </p:txBody>
      </p:sp>
    </p:spTree>
    <p:extLst>
      <p:ext uri="{BB962C8B-B14F-4D97-AF65-F5344CB8AC3E}">
        <p14:creationId xmlns:p14="http://schemas.microsoft.com/office/powerpoint/2010/main" val="4277419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4711382-B34A-493B-93C4-CCC9EA48AD01}"/>
              </a:ext>
            </a:extLst>
          </p:cNvPr>
          <p:cNvSpPr/>
          <p:nvPr/>
        </p:nvSpPr>
        <p:spPr>
          <a:xfrm>
            <a:off x="0" y="-1"/>
            <a:ext cx="45720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5295F08-5F5B-4B57-A52B-CE291B7825EE}"/>
              </a:ext>
            </a:extLst>
          </p:cNvPr>
          <p:cNvSpPr txBox="1"/>
          <p:nvPr/>
        </p:nvSpPr>
        <p:spPr>
          <a:xfrm>
            <a:off x="0" y="43933"/>
            <a:ext cx="4572000" cy="369332"/>
          </a:xfrm>
          <a:prstGeom prst="rect">
            <a:avLst/>
          </a:prstGeom>
          <a:noFill/>
        </p:spPr>
        <p:txBody>
          <a:bodyPr wrap="square" rtlCol="0">
            <a:spAutoFit/>
          </a:bodyPr>
          <a:lstStyle/>
          <a:p>
            <a:pPr algn="ctr"/>
            <a:r>
              <a:rPr lang="en-US" dirty="0">
                <a:solidFill>
                  <a:schemeClr val="bg1"/>
                </a:solidFill>
                <a:latin typeface="Pilsen Plakat" panose="02000506020000020004" pitchFamily="2" charset="0"/>
              </a:rPr>
              <a:t>Gita Intelligence for the 21</a:t>
            </a:r>
            <a:r>
              <a:rPr lang="en-US" baseline="30000" dirty="0">
                <a:solidFill>
                  <a:schemeClr val="bg1"/>
                </a:solidFill>
                <a:latin typeface="Pilsen Plakat" panose="02000506020000020004" pitchFamily="2" charset="0"/>
              </a:rPr>
              <a:t>st</a:t>
            </a:r>
            <a:r>
              <a:rPr lang="en-US" dirty="0">
                <a:solidFill>
                  <a:schemeClr val="bg1"/>
                </a:solidFill>
                <a:latin typeface="Pilsen Plakat" panose="02000506020000020004" pitchFamily="2" charset="0"/>
              </a:rPr>
              <a:t> Century</a:t>
            </a:r>
          </a:p>
        </p:txBody>
      </p:sp>
      <p:sp>
        <p:nvSpPr>
          <p:cNvPr id="17" name="TextBox 16">
            <a:extLst>
              <a:ext uri="{FF2B5EF4-FFF2-40B4-BE49-F238E27FC236}">
                <a16:creationId xmlns:a16="http://schemas.microsoft.com/office/drawing/2014/main" id="{3934AF20-190F-4D15-BC49-B72264E14355}"/>
              </a:ext>
            </a:extLst>
          </p:cNvPr>
          <p:cNvSpPr txBox="1"/>
          <p:nvPr/>
        </p:nvSpPr>
        <p:spPr>
          <a:xfrm>
            <a:off x="398380" y="585497"/>
            <a:ext cx="3838487" cy="338554"/>
          </a:xfrm>
          <a:prstGeom prst="rect">
            <a:avLst/>
          </a:prstGeom>
          <a:noFill/>
        </p:spPr>
        <p:txBody>
          <a:bodyPr wrap="none" rtlCol="0">
            <a:spAutoFit/>
          </a:bodyPr>
          <a:lstStyle/>
          <a:p>
            <a:r>
              <a:rPr lang="en-US" sz="1600" b="1" cap="small" dirty="0">
                <a:solidFill>
                  <a:srgbClr val="960032"/>
                </a:solidFill>
                <a:latin typeface="Arial Narrow" panose="020B0606020202030204" pitchFamily="34" charset="0"/>
              </a:rPr>
              <a:t>About VijnAnVikAs and The Pattern Institute</a:t>
            </a:r>
          </a:p>
        </p:txBody>
      </p:sp>
      <p:sp>
        <p:nvSpPr>
          <p:cNvPr id="4" name="Rectangle 3">
            <a:extLst>
              <a:ext uri="{FF2B5EF4-FFF2-40B4-BE49-F238E27FC236}">
                <a16:creationId xmlns:a16="http://schemas.microsoft.com/office/drawing/2014/main" id="{4920DC03-100E-431C-A4F4-32685BD83BFC}"/>
              </a:ext>
            </a:extLst>
          </p:cNvPr>
          <p:cNvSpPr/>
          <p:nvPr/>
        </p:nvSpPr>
        <p:spPr>
          <a:xfrm>
            <a:off x="262459" y="4596974"/>
            <a:ext cx="4198705" cy="2169825"/>
          </a:xfrm>
          <a:prstGeom prst="rect">
            <a:avLst/>
          </a:prstGeom>
        </p:spPr>
        <p:txBody>
          <a:bodyPr wrap="square">
            <a:spAutoFit/>
          </a:bodyPr>
          <a:lstStyle/>
          <a:p>
            <a:r>
              <a:rPr lang="en-US" sz="900" b="1" dirty="0"/>
              <a:t>Satish Kumar Menon</a:t>
            </a:r>
            <a:endParaRPr lang="en-US" sz="900" dirty="0"/>
          </a:p>
          <a:p>
            <a:r>
              <a:rPr lang="en-US" sz="900" dirty="0"/>
              <a:t>Has an undergraduate degree in Electrical Engineering from NIT Calicut, Masters in Electronics from DOE, CUSAT, Certifications in Software Engineering from CMU, USA, and Technology Management from Tepper School of Business, CMU. Currently he heads the Operations of the Global R&amp;D center of Esri (USA) in UAE.  He was instrumental in setting up and incubating the first global product development unit of Esri in UAE. Previously he was the Software Engineer, Head of Systems Development, and Manager at MAPS, developing intelligent applications in GIS for several government and private sector users in the UAE, other GCC countries, and Northern Africa. Satish initially started his career as a Scientist at DRDO, at NPOL, Kochi where he was part of the team developing intelligent software for Sonars systems. Satish also was awarded certifications in Basic and Advanced </a:t>
            </a:r>
            <a:r>
              <a:rPr lang="en-US" sz="900" i="1" dirty="0"/>
              <a:t>Advaita Vedanta</a:t>
            </a:r>
            <a:r>
              <a:rPr lang="en-US" sz="900" dirty="0"/>
              <a:t>, </a:t>
            </a:r>
            <a:r>
              <a:rPr lang="en-US" sz="900" i="1" dirty="0"/>
              <a:t>and Bhagavad-Gita, </a:t>
            </a:r>
            <a:r>
              <a:rPr lang="en-US" sz="900" dirty="0"/>
              <a:t>from Chinmaya International Foundation (CIF), and is currently involved in spreading the process of </a:t>
            </a:r>
            <a:r>
              <a:rPr lang="en-US" sz="900" i="1" dirty="0"/>
              <a:t>Gita Intelligence</a:t>
            </a:r>
            <a:r>
              <a:rPr lang="en-US" sz="900" dirty="0"/>
              <a:t> among young minds through </a:t>
            </a:r>
            <a:r>
              <a:rPr lang="en-US" sz="900" b="1" dirty="0"/>
              <a:t>VijnAnVikAs and Pattern Institute</a:t>
            </a:r>
            <a:r>
              <a:rPr lang="en-US" sz="900" dirty="0"/>
              <a:t>, of which he is the honorary founding Director.</a:t>
            </a:r>
          </a:p>
        </p:txBody>
      </p:sp>
      <p:pic>
        <p:nvPicPr>
          <p:cNvPr id="6" name="Picture 5">
            <a:extLst>
              <a:ext uri="{FF2B5EF4-FFF2-40B4-BE49-F238E27FC236}">
                <a16:creationId xmlns:a16="http://schemas.microsoft.com/office/drawing/2014/main" id="{21AB0230-744C-4721-B359-458AF9AC76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527" y="924051"/>
            <a:ext cx="2239434" cy="731520"/>
          </a:xfrm>
          <a:prstGeom prst="rect">
            <a:avLst/>
          </a:prstGeom>
          <a:effectLst/>
        </p:spPr>
      </p:pic>
      <p:sp>
        <p:nvSpPr>
          <p:cNvPr id="2" name="Rectangle 1">
            <a:extLst>
              <a:ext uri="{FF2B5EF4-FFF2-40B4-BE49-F238E27FC236}">
                <a16:creationId xmlns:a16="http://schemas.microsoft.com/office/drawing/2014/main" id="{16D66905-2E98-402D-AD86-916C243EC06F}"/>
              </a:ext>
            </a:extLst>
          </p:cNvPr>
          <p:cNvSpPr/>
          <p:nvPr/>
        </p:nvSpPr>
        <p:spPr>
          <a:xfrm>
            <a:off x="262459" y="3452787"/>
            <a:ext cx="4198705" cy="507831"/>
          </a:xfrm>
          <a:prstGeom prst="rect">
            <a:avLst/>
          </a:prstGeom>
        </p:spPr>
        <p:txBody>
          <a:bodyPr wrap="square">
            <a:spAutoFit/>
          </a:bodyPr>
          <a:lstStyle/>
          <a:p>
            <a:r>
              <a:rPr lang="en-US" sz="900" b="1" dirty="0">
                <a:ea typeface="Calibri" panose="020F0502020204030204" pitchFamily="34" charset="0"/>
                <a:cs typeface="Times New Roman" panose="02020603050405020304" pitchFamily="18" charset="0"/>
              </a:rPr>
              <a:t>The Pattern Institute</a:t>
            </a:r>
            <a:r>
              <a:rPr lang="en-US" sz="900" dirty="0">
                <a:ea typeface="Calibri" panose="020F0502020204030204" pitchFamily="34" charset="0"/>
                <a:cs typeface="Times New Roman" panose="02020603050405020304" pitchFamily="18" charset="0"/>
              </a:rPr>
              <a:t> is a Research and Development Center of </a:t>
            </a:r>
            <a:r>
              <a:rPr lang="en-US" sz="900" b="1" dirty="0">
                <a:ea typeface="Calibri" panose="020F0502020204030204" pitchFamily="34" charset="0"/>
                <a:cs typeface="Times New Roman" panose="02020603050405020304" pitchFamily="18" charset="0"/>
              </a:rPr>
              <a:t>VijnAnVikAs</a:t>
            </a:r>
            <a:r>
              <a:rPr lang="en-US" sz="900" dirty="0">
                <a:ea typeface="Calibri" panose="020F0502020204030204" pitchFamily="34" charset="0"/>
                <a:cs typeface="Times New Roman" panose="02020603050405020304" pitchFamily="18" charset="0"/>
              </a:rPr>
              <a:t>, specifically established to focus on developing the ‘power of thinking’ and ‘strategies for work’ in children and youth.</a:t>
            </a:r>
            <a:endParaRPr lang="en-US" sz="900" dirty="0">
              <a:effectLst/>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1FFEE54-D660-4803-A37A-7FD7034367C1}"/>
              </a:ext>
            </a:extLst>
          </p:cNvPr>
          <p:cNvSpPr/>
          <p:nvPr/>
        </p:nvSpPr>
        <p:spPr>
          <a:xfrm>
            <a:off x="262460" y="1708422"/>
            <a:ext cx="4198705" cy="1615827"/>
          </a:xfrm>
          <a:prstGeom prst="rect">
            <a:avLst/>
          </a:prstGeom>
        </p:spPr>
        <p:txBody>
          <a:bodyPr wrap="square">
            <a:spAutoFit/>
          </a:bodyPr>
          <a:lstStyle/>
          <a:p>
            <a:r>
              <a:rPr lang="en-US" sz="900" b="1" dirty="0">
                <a:ea typeface="Calibri" panose="020F0502020204030204" pitchFamily="34" charset="0"/>
                <a:cs typeface="Times New Roman" panose="02020603050405020304" pitchFamily="18" charset="0"/>
              </a:rPr>
              <a:t>VijnAnVikAs</a:t>
            </a:r>
            <a:r>
              <a:rPr lang="en-US" sz="900" dirty="0">
                <a:ea typeface="Calibri" panose="020F0502020204030204" pitchFamily="34" charset="0"/>
                <a:cs typeface="Times New Roman" panose="02020603050405020304" pitchFamily="18" charset="0"/>
              </a:rPr>
              <a:t> </a:t>
            </a:r>
            <a:r>
              <a:rPr lang="en-US" sz="900" i="1" dirty="0">
                <a:ea typeface="Calibri" panose="020F0502020204030204" pitchFamily="34" charset="0"/>
                <a:cs typeface="Times New Roman" panose="02020603050405020304" pitchFamily="18" charset="0"/>
              </a:rPr>
              <a:t>Research institute for Self Excellence </a:t>
            </a:r>
            <a:r>
              <a:rPr lang="en-US" sz="900" dirty="0">
                <a:ea typeface="Calibri" panose="020F0502020204030204" pitchFamily="34" charset="0"/>
                <a:cs typeface="Times New Roman" panose="02020603050405020304" pitchFamily="18" charset="0"/>
              </a:rPr>
              <a:t>provides a unique alliance between the imparting of </a:t>
            </a:r>
            <a:r>
              <a:rPr lang="en-US" sz="900" i="1" dirty="0">
                <a:ea typeface="Calibri" panose="020F0502020204030204" pitchFamily="34" charset="0"/>
                <a:cs typeface="Times New Roman" panose="02020603050405020304" pitchFamily="18" charset="0"/>
              </a:rPr>
              <a:t>Knowledge for Self Actualization</a:t>
            </a:r>
            <a:r>
              <a:rPr lang="en-US" sz="900" dirty="0">
                <a:ea typeface="Calibri" panose="020F0502020204030204" pitchFamily="34" charset="0"/>
                <a:cs typeface="Times New Roman" panose="02020603050405020304" pitchFamily="18" charset="0"/>
              </a:rPr>
              <a:t> and the dovetailing of </a:t>
            </a:r>
            <a:r>
              <a:rPr lang="en-US" sz="900" i="1" dirty="0">
                <a:ea typeface="Calibri" panose="020F0502020204030204" pitchFamily="34" charset="0"/>
                <a:cs typeface="Times New Roman" panose="02020603050405020304" pitchFamily="18" charset="0"/>
              </a:rPr>
              <a:t>Higher Order Value Systems</a:t>
            </a:r>
            <a:r>
              <a:rPr lang="en-US" sz="900" dirty="0">
                <a:ea typeface="Calibri" panose="020F0502020204030204" pitchFamily="34" charset="0"/>
                <a:cs typeface="Times New Roman" panose="02020603050405020304" pitchFamily="18" charset="0"/>
              </a:rPr>
              <a:t> in the pursuit of excellence.  VijnAnVikAs started functioning informally in 2003 and was formally registered as a charitable trust in 2012. </a:t>
            </a:r>
          </a:p>
          <a:p>
            <a:r>
              <a:rPr lang="en-US" sz="900" dirty="0">
                <a:ea typeface="Calibri" panose="020F0502020204030204" pitchFamily="34" charset="0"/>
                <a:cs typeface="Times New Roman" panose="02020603050405020304" pitchFamily="18" charset="0"/>
              </a:rPr>
              <a:t> </a:t>
            </a:r>
          </a:p>
          <a:p>
            <a:r>
              <a:rPr lang="en-US" sz="900" dirty="0">
                <a:ea typeface="Calibri" panose="020F0502020204030204" pitchFamily="34" charset="0"/>
                <a:cs typeface="Times New Roman" panose="02020603050405020304" pitchFamily="18" charset="0"/>
              </a:rPr>
              <a:t>The Institute under the VijnAnVikAs Trust is positioned at the intersection of Knowledge and Values acquisition. </a:t>
            </a:r>
            <a:r>
              <a:rPr lang="en-US" sz="900" b="1" dirty="0">
                <a:ea typeface="Calibri" panose="020F0502020204030204" pitchFamily="34" charset="0"/>
                <a:cs typeface="Times New Roman" panose="02020603050405020304" pitchFamily="18" charset="0"/>
              </a:rPr>
              <a:t>Our mission</a:t>
            </a:r>
            <a:r>
              <a:rPr lang="en-US" sz="900" dirty="0">
                <a:ea typeface="Calibri" panose="020F0502020204030204" pitchFamily="34" charset="0"/>
                <a:cs typeface="Times New Roman" panose="02020603050405020304" pitchFamily="18" charset="0"/>
              </a:rPr>
              <a:t> is to improve the attitudes and motivations of young generations by instilling in them the ideal of ‘</a:t>
            </a:r>
            <a:r>
              <a:rPr lang="en-US" sz="900" i="1" dirty="0">
                <a:ea typeface="Calibri" panose="020F0502020204030204" pitchFamily="34" charset="0"/>
                <a:cs typeface="Times New Roman" panose="02020603050405020304" pitchFamily="18" charset="0"/>
              </a:rPr>
              <a:t>producing more than consuming</a:t>
            </a:r>
            <a:r>
              <a:rPr lang="en-US" sz="900" dirty="0">
                <a:ea typeface="Calibri" panose="020F0502020204030204" pitchFamily="34" charset="0"/>
                <a:cs typeface="Times New Roman" panose="02020603050405020304" pitchFamily="18" charset="0"/>
              </a:rPr>
              <a:t>’ as well as supporting relevant studies and research to integrate scientific knowledge with human values.  The institute offers innovative educational services targeted to the needs of the 21</a:t>
            </a:r>
            <a:r>
              <a:rPr lang="en-US" sz="900" baseline="30000" dirty="0">
                <a:ea typeface="Calibri" panose="020F0502020204030204" pitchFamily="34" charset="0"/>
                <a:cs typeface="Times New Roman" panose="02020603050405020304" pitchFamily="18" charset="0"/>
              </a:rPr>
              <a:t>st</a:t>
            </a:r>
            <a:r>
              <a:rPr lang="en-US" sz="900" dirty="0">
                <a:ea typeface="Calibri" panose="020F0502020204030204" pitchFamily="34" charset="0"/>
                <a:cs typeface="Times New Roman" panose="02020603050405020304" pitchFamily="18" charset="0"/>
              </a:rPr>
              <a:t> century workplace and the society.</a:t>
            </a:r>
          </a:p>
        </p:txBody>
      </p:sp>
      <p:sp>
        <p:nvSpPr>
          <p:cNvPr id="11" name="Text Box 2">
            <a:extLst>
              <a:ext uri="{FF2B5EF4-FFF2-40B4-BE49-F238E27FC236}">
                <a16:creationId xmlns:a16="http://schemas.microsoft.com/office/drawing/2014/main" id="{1BBF5376-159E-4F56-A9C9-B3CC21D9F9E0}"/>
              </a:ext>
            </a:extLst>
          </p:cNvPr>
          <p:cNvSpPr txBox="1">
            <a:spLocks noChangeArrowheads="1"/>
          </p:cNvSpPr>
          <p:nvPr/>
        </p:nvSpPr>
        <p:spPr bwMode="auto">
          <a:xfrm>
            <a:off x="0" y="3950613"/>
            <a:ext cx="4572000" cy="452862"/>
          </a:xfrm>
          <a:prstGeom prst="rect">
            <a:avLst/>
          </a:prstGeom>
          <a:solidFill>
            <a:srgbClr val="960032"/>
          </a:solidFill>
          <a:ln>
            <a:noFill/>
          </a:ln>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85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VijnAnVikAs Trust, Reg. No 715/2012, India</a:t>
            </a:r>
            <a:endParaRPr lang="en-US" altLang="en-US" sz="850" dirty="0">
              <a:solidFill>
                <a:schemeClr val="bg1"/>
              </a:solidFill>
              <a:latin typeface="Calibri" panose="020F0502020204030204" pitchFamily="34" charset="0"/>
            </a:endParaRPr>
          </a:p>
          <a:p>
            <a:pPr algn="ctr" eaLnBrk="0" fontAlgn="base" hangingPunct="0">
              <a:spcBef>
                <a:spcPct val="0"/>
              </a:spcBef>
              <a:spcAft>
                <a:spcPct val="0"/>
              </a:spcAft>
            </a:pPr>
            <a:r>
              <a:rPr lang="en-US" altLang="en-US" sz="850" dirty="0">
                <a:solidFill>
                  <a:schemeClr val="bg1"/>
                </a:solidFill>
                <a:latin typeface="Calibri" panose="020F0502020204030204" pitchFamily="34" charset="0"/>
              </a:rPr>
              <a:t>29/2462A|"Krishnaleela"|Kolatheril Road|Pettah, Poonithura Post|Kochi 682038|Kerala, India</a:t>
            </a:r>
            <a:br>
              <a:rPr lang="en-US" altLang="en-US" sz="850" dirty="0">
                <a:solidFill>
                  <a:schemeClr val="bg1"/>
                </a:solidFill>
                <a:latin typeface="Calibri" panose="020F0502020204030204" pitchFamily="34" charset="0"/>
              </a:rPr>
            </a:br>
            <a:r>
              <a:rPr lang="en-US" altLang="en-US" sz="850" dirty="0">
                <a:solidFill>
                  <a:schemeClr val="bg1"/>
                </a:solidFill>
                <a:latin typeface="Calibri" panose="020F0502020204030204" pitchFamily="34" charset="0"/>
              </a:rPr>
              <a:t>Phone: +91 (484) 2302 497| Cell: +91 94468 13556| Email: </a:t>
            </a:r>
            <a:r>
              <a:rPr lang="en-US" altLang="en-US" sz="850" b="1" dirty="0">
                <a:solidFill>
                  <a:schemeClr val="bg1"/>
                </a:solidFill>
                <a:latin typeface="Calibri" panose="020F0502020204030204" pitchFamily="34" charset="0"/>
              </a:rPr>
              <a:t>satishkumar.menon@gmail.com</a:t>
            </a:r>
            <a:endParaRPr lang="en-US" altLang="en-US" sz="850" b="1" dirty="0">
              <a:solidFill>
                <a:schemeClr val="bg1"/>
              </a:solidFill>
              <a:latin typeface="Times New Roman" panose="02020603050405020304" pitchFamily="18" charset="0"/>
            </a:endParaRPr>
          </a:p>
        </p:txBody>
      </p:sp>
      <p:sp>
        <p:nvSpPr>
          <p:cNvPr id="5" name="TextBox 4">
            <a:extLst>
              <a:ext uri="{FF2B5EF4-FFF2-40B4-BE49-F238E27FC236}">
                <a16:creationId xmlns:a16="http://schemas.microsoft.com/office/drawing/2014/main" id="{2DBC46E2-D91A-46FC-90E3-FEAE5A6EB3D4}"/>
              </a:ext>
            </a:extLst>
          </p:cNvPr>
          <p:cNvSpPr txBox="1"/>
          <p:nvPr/>
        </p:nvSpPr>
        <p:spPr>
          <a:xfrm flipH="1">
            <a:off x="0" y="4428274"/>
            <a:ext cx="4572000" cy="230832"/>
          </a:xfrm>
          <a:prstGeom prst="rect">
            <a:avLst/>
          </a:prstGeom>
          <a:noFill/>
        </p:spPr>
        <p:txBody>
          <a:bodyPr wrap="square" rtlCol="0">
            <a:spAutoFit/>
          </a:bodyPr>
          <a:lstStyle/>
          <a:p>
            <a:r>
              <a:rPr lang="en-US" sz="900" dirty="0">
                <a:hlinkClick r:id="rId3"/>
              </a:rPr>
              <a:t>www.vijnan-vikas.org</a:t>
            </a:r>
            <a:endParaRPr lang="en-US" sz="900" dirty="0"/>
          </a:p>
        </p:txBody>
      </p:sp>
      <p:pic>
        <p:nvPicPr>
          <p:cNvPr id="9" name="Picture 8">
            <a:hlinkClick r:id="rId4"/>
            <a:extLst>
              <a:ext uri="{FF2B5EF4-FFF2-40B4-BE49-F238E27FC236}">
                <a16:creationId xmlns:a16="http://schemas.microsoft.com/office/drawing/2014/main" id="{2A01A44C-A8F0-4B45-B78E-82C44086B4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5427" y="4444645"/>
            <a:ext cx="182880" cy="182880"/>
          </a:xfrm>
          <a:prstGeom prst="rect">
            <a:avLst/>
          </a:prstGeom>
          <a:ln>
            <a:solidFill>
              <a:schemeClr val="tx1"/>
            </a:solidFill>
          </a:ln>
        </p:spPr>
      </p:pic>
      <p:sp>
        <p:nvSpPr>
          <p:cNvPr id="8" name="TextBox 7">
            <a:extLst>
              <a:ext uri="{FF2B5EF4-FFF2-40B4-BE49-F238E27FC236}">
                <a16:creationId xmlns:a16="http://schemas.microsoft.com/office/drawing/2014/main" id="{B3386239-6382-4705-937A-C18A4AD1A5AD}"/>
              </a:ext>
            </a:extLst>
          </p:cNvPr>
          <p:cNvSpPr txBox="1"/>
          <p:nvPr/>
        </p:nvSpPr>
        <p:spPr>
          <a:xfrm>
            <a:off x="-18473" y="6993016"/>
            <a:ext cx="4590473" cy="246221"/>
          </a:xfrm>
          <a:prstGeom prst="rect">
            <a:avLst/>
          </a:prstGeom>
          <a:noFill/>
        </p:spPr>
        <p:txBody>
          <a:bodyPr wrap="square" rtlCol="0">
            <a:spAutoFit/>
          </a:bodyPr>
          <a:lstStyle/>
          <a:p>
            <a:r>
              <a:rPr lang="en-US" sz="1000" i="1" dirty="0">
                <a:latin typeface="Agency FB" panose="020B0503020202020204" pitchFamily="34" charset="0"/>
              </a:rPr>
              <a:t>First page courtesy: Mural painting by ViVian </a:t>
            </a:r>
            <a:r>
              <a:rPr lang="en-US" sz="1000" b="1" i="1" dirty="0">
                <a:latin typeface="Agency FB" panose="020B0503020202020204" pitchFamily="34" charset="0"/>
              </a:rPr>
              <a:t>Akshaya Balaji</a:t>
            </a:r>
            <a:r>
              <a:rPr lang="en-US" sz="1000" i="1" dirty="0">
                <a:latin typeface="Agency FB" panose="020B0503020202020204" pitchFamily="34" charset="0"/>
              </a:rPr>
              <a:t>, and the Krishna sketch by ViVian </a:t>
            </a:r>
            <a:r>
              <a:rPr lang="en-US" sz="1000" b="1" i="1" dirty="0">
                <a:latin typeface="Agency FB" panose="020B0503020202020204" pitchFamily="34" charset="0"/>
              </a:rPr>
              <a:t>Sruthy Raghu</a:t>
            </a:r>
          </a:p>
        </p:txBody>
      </p:sp>
      <p:cxnSp>
        <p:nvCxnSpPr>
          <p:cNvPr id="13" name="Straight Arrow Connector 12">
            <a:extLst>
              <a:ext uri="{FF2B5EF4-FFF2-40B4-BE49-F238E27FC236}">
                <a16:creationId xmlns:a16="http://schemas.microsoft.com/office/drawing/2014/main" id="{127BAB4B-89D2-4533-945A-398A1F16995B}"/>
              </a:ext>
            </a:extLst>
          </p:cNvPr>
          <p:cNvCxnSpPr/>
          <p:nvPr/>
        </p:nvCxnSpPr>
        <p:spPr>
          <a:xfrm>
            <a:off x="0" y="6908800"/>
            <a:ext cx="4572000" cy="0"/>
          </a:xfrm>
          <a:prstGeom prst="straightConnector1">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B7E124E1-F468-46F6-8311-EEEE211261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8661" y="926618"/>
            <a:ext cx="751060" cy="731520"/>
          </a:xfrm>
          <a:prstGeom prst="rect">
            <a:avLst/>
          </a:prstGeom>
        </p:spPr>
      </p:pic>
    </p:spTree>
    <p:extLst>
      <p:ext uri="{BB962C8B-B14F-4D97-AF65-F5344CB8AC3E}">
        <p14:creationId xmlns:p14="http://schemas.microsoft.com/office/powerpoint/2010/main" val="2063711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0CE97A4-67EF-45E8-B361-1C4030C0E7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3037" y="956309"/>
            <a:ext cx="11674504" cy="7378090"/>
          </a:xfrm>
          <a:prstGeom prst="rect">
            <a:avLst/>
          </a:prstGeom>
        </p:spPr>
      </p:pic>
      <p:pic>
        <p:nvPicPr>
          <p:cNvPr id="9" name="Picture 8">
            <a:extLst>
              <a:ext uri="{FF2B5EF4-FFF2-40B4-BE49-F238E27FC236}">
                <a16:creationId xmlns:a16="http://schemas.microsoft.com/office/drawing/2014/main" id="{D5A5414A-D9C5-42B4-B38C-85F504C43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6556">
            <a:off x="154344" y="-298043"/>
            <a:ext cx="5529405" cy="3455878"/>
          </a:xfrm>
          <a:prstGeom prst="rect">
            <a:avLst/>
          </a:prstGeom>
          <a:ln>
            <a:noFill/>
          </a:ln>
          <a:effectLst>
            <a:outerShdw blurRad="292100" dist="139700" dir="2700000" algn="tl" rotWithShape="0">
              <a:srgbClr val="333333">
                <a:alpha val="65000"/>
              </a:srgbClr>
            </a:outerShdw>
          </a:effectLst>
        </p:spPr>
      </p:pic>
      <p:sp>
        <p:nvSpPr>
          <p:cNvPr id="5" name="Right Triangle 4">
            <a:extLst>
              <a:ext uri="{FF2B5EF4-FFF2-40B4-BE49-F238E27FC236}">
                <a16:creationId xmlns:a16="http://schemas.microsoft.com/office/drawing/2014/main" id="{AA0255F6-21C7-4009-B55B-D9EE244518D0}"/>
              </a:ext>
            </a:extLst>
          </p:cNvPr>
          <p:cNvSpPr/>
          <p:nvPr/>
        </p:nvSpPr>
        <p:spPr>
          <a:xfrm>
            <a:off x="0" y="5486400"/>
            <a:ext cx="1371600" cy="1828800"/>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Box 2">
            <a:extLst>
              <a:ext uri="{FF2B5EF4-FFF2-40B4-BE49-F238E27FC236}">
                <a16:creationId xmlns:a16="http://schemas.microsoft.com/office/drawing/2014/main" id="{5D885883-0C57-4E90-8D40-670E038A781A}"/>
              </a:ext>
            </a:extLst>
          </p:cNvPr>
          <p:cNvSpPr txBox="1">
            <a:spLocks noChangeArrowheads="1"/>
          </p:cNvSpPr>
          <p:nvPr/>
        </p:nvSpPr>
        <p:spPr bwMode="auto">
          <a:xfrm>
            <a:off x="313166" y="1737781"/>
            <a:ext cx="2448507" cy="1212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n-US" altLang="en-US" sz="1050" b="1" i="0" u="none" strike="noStrike" cap="none" normalizeH="0" baseline="0" dirty="0">
                <a:ln>
                  <a:noFill/>
                </a:ln>
                <a:solidFill>
                  <a:srgbClr val="0070C0"/>
                </a:solidFill>
                <a:effectLst/>
                <a:latin typeface="Calibri" pitchFamily="34" charset="0"/>
                <a:cs typeface="Arial" pitchFamily="34" charset="0"/>
                <a:sym typeface="Webdings"/>
              </a:rPr>
              <a:t> </a:t>
            </a:r>
            <a:r>
              <a:rPr kumimoji="0" lang="en-US" altLang="en-US" sz="1000" b="1" i="0" u="none" strike="noStrike" cap="none" normalizeH="0" baseline="0" dirty="0">
                <a:ln>
                  <a:noFill/>
                </a:ln>
                <a:solidFill>
                  <a:srgbClr val="0070C0"/>
                </a:solidFill>
                <a:effectLst/>
                <a:latin typeface="Calibri" pitchFamily="34" charset="0"/>
                <a:cs typeface="Arial" pitchFamily="34" charset="0"/>
              </a:rPr>
              <a:t>9˚57’01.00”N 76˚19’48.50”E</a:t>
            </a:r>
            <a:br>
              <a:rPr kumimoji="0" lang="en-US" altLang="en-US" sz="1000" b="1" i="0" u="none" strike="noStrike" cap="none" normalizeH="0" baseline="0" dirty="0">
                <a:ln>
                  <a:noFill/>
                </a:ln>
                <a:solidFill>
                  <a:srgbClr val="0070C0"/>
                </a:solidFill>
                <a:effectLst/>
                <a:latin typeface="Calibri" pitchFamily="34" charset="0"/>
                <a:cs typeface="Arial" pitchFamily="34" charset="0"/>
              </a:rPr>
            </a:br>
            <a:r>
              <a:rPr kumimoji="0" lang="en-US" altLang="ko-KR" sz="1000" b="0" i="0" u="none" strike="noStrike" cap="none" normalizeH="0" baseline="0" dirty="0">
                <a:ln>
                  <a:noFill/>
                </a:ln>
                <a:solidFill>
                  <a:srgbClr val="0070C0"/>
                </a:solidFill>
                <a:effectLst/>
                <a:latin typeface="Calibri" pitchFamily="34" charset="0"/>
                <a:cs typeface="Arial" pitchFamily="34" charset="0"/>
              </a:rPr>
              <a:t>29/2462A, “</a:t>
            </a:r>
            <a:r>
              <a:rPr kumimoji="0" lang="en-US" altLang="ko-KR" sz="1000" b="1" u="none" strike="noStrike" cap="none" normalizeH="0" baseline="0" dirty="0">
                <a:ln>
                  <a:noFill/>
                </a:ln>
                <a:solidFill>
                  <a:srgbClr val="0070C0"/>
                </a:solidFill>
                <a:effectLst/>
                <a:latin typeface="Calibri" pitchFamily="34" charset="0"/>
                <a:cs typeface="Arial" pitchFamily="34" charset="0"/>
              </a:rPr>
              <a:t>Krishnaleela</a:t>
            </a:r>
            <a:r>
              <a:rPr kumimoji="0" lang="en-US" altLang="ko-KR" sz="1000" b="0" i="1" u="none" strike="noStrike" cap="none" normalizeH="0" baseline="0" dirty="0">
                <a:ln>
                  <a:noFill/>
                </a:ln>
                <a:solidFill>
                  <a:srgbClr val="0070C0"/>
                </a:solidFill>
                <a:effectLst/>
                <a:latin typeface="Calibri" pitchFamily="34" charset="0"/>
                <a:cs typeface="Arial" pitchFamily="34" charset="0"/>
              </a:rPr>
              <a:t>” (KRRA 26)</a:t>
            </a:r>
            <a:br>
              <a:rPr kumimoji="0" lang="en-US" altLang="ko-KR" sz="1000" b="0" i="1" u="none" strike="noStrike" cap="none" normalizeH="0" baseline="0" dirty="0">
                <a:ln>
                  <a:noFill/>
                </a:ln>
                <a:solidFill>
                  <a:srgbClr val="0070C0"/>
                </a:solidFill>
                <a:effectLst/>
                <a:latin typeface="Calibri" pitchFamily="34" charset="0"/>
                <a:cs typeface="Arial" pitchFamily="34" charset="0"/>
              </a:rPr>
            </a:br>
            <a:r>
              <a:rPr kumimoji="0" lang="en-US" altLang="ko-KR" sz="1000" b="1" i="0" u="none" strike="noStrike" cap="none" normalizeH="0" baseline="0" dirty="0">
                <a:ln>
                  <a:noFill/>
                </a:ln>
                <a:solidFill>
                  <a:srgbClr val="0070C0"/>
                </a:solidFill>
                <a:effectLst/>
                <a:latin typeface="Calibri" pitchFamily="34" charset="0"/>
                <a:cs typeface="Arial" pitchFamily="34" charset="0"/>
              </a:rPr>
              <a:t>Kolatheril Road,</a:t>
            </a:r>
            <a:br>
              <a:rPr kumimoji="0" lang="en-US" altLang="ko-KR" sz="1000" b="0" i="0" u="none" strike="noStrike" cap="none" normalizeH="0" baseline="0" dirty="0">
                <a:ln>
                  <a:noFill/>
                </a:ln>
                <a:solidFill>
                  <a:srgbClr val="0070C0"/>
                </a:solidFill>
                <a:effectLst/>
                <a:latin typeface="Calibri" pitchFamily="34" charset="0"/>
                <a:cs typeface="Arial" pitchFamily="34" charset="0"/>
              </a:rPr>
            </a:br>
            <a:r>
              <a:rPr kumimoji="0" lang="en-US" altLang="ko-KR" sz="1000" b="1" i="0" u="none" strike="noStrike" cap="none" normalizeH="0" baseline="0" dirty="0">
                <a:ln>
                  <a:noFill/>
                </a:ln>
                <a:solidFill>
                  <a:srgbClr val="0070C0"/>
                </a:solidFill>
                <a:effectLst/>
                <a:latin typeface="Calibri" pitchFamily="34" charset="0"/>
                <a:cs typeface="Arial" pitchFamily="34" charset="0"/>
              </a:rPr>
              <a:t>Pettah</a:t>
            </a:r>
            <a:r>
              <a:rPr kumimoji="0" lang="en-US" altLang="ko-KR" sz="1000" b="0" i="0" u="none" strike="noStrike" cap="none" normalizeH="0" baseline="0" dirty="0">
                <a:ln>
                  <a:noFill/>
                </a:ln>
                <a:solidFill>
                  <a:srgbClr val="0070C0"/>
                </a:solidFill>
                <a:effectLst/>
                <a:latin typeface="Calibri" pitchFamily="34" charset="0"/>
                <a:cs typeface="Arial" pitchFamily="34" charset="0"/>
              </a:rPr>
              <a:t>, Poonithura Post</a:t>
            </a:r>
            <a:br>
              <a:rPr kumimoji="0" lang="en-US" altLang="ko-KR" sz="1000" b="0" i="0" u="none" strike="noStrike" cap="none" normalizeH="0" baseline="0" dirty="0">
                <a:ln>
                  <a:noFill/>
                </a:ln>
                <a:solidFill>
                  <a:srgbClr val="0070C0"/>
                </a:solidFill>
                <a:effectLst/>
                <a:latin typeface="Calibri" pitchFamily="34" charset="0"/>
                <a:cs typeface="Arial" pitchFamily="34" charset="0"/>
              </a:rPr>
            </a:br>
            <a:r>
              <a:rPr kumimoji="0" lang="en-US" altLang="ko-KR" sz="1000" b="1" i="0" u="none" strike="noStrike" cap="none" normalizeH="0" baseline="0" dirty="0">
                <a:ln>
                  <a:noFill/>
                </a:ln>
                <a:solidFill>
                  <a:srgbClr val="0070C0"/>
                </a:solidFill>
                <a:effectLst/>
                <a:latin typeface="Calibri" pitchFamily="34" charset="0"/>
                <a:cs typeface="Arial" pitchFamily="34" charset="0"/>
              </a:rPr>
              <a:t>Kochi</a:t>
            </a:r>
            <a:r>
              <a:rPr kumimoji="0" lang="en-US" altLang="ko-KR" sz="1000" b="0" i="0" u="none" strike="noStrike" cap="none" normalizeH="0" baseline="0" dirty="0">
                <a:ln>
                  <a:noFill/>
                </a:ln>
                <a:solidFill>
                  <a:srgbClr val="0070C0"/>
                </a:solidFill>
                <a:effectLst/>
                <a:latin typeface="Calibri" pitchFamily="34" charset="0"/>
                <a:cs typeface="Arial" pitchFamily="34" charset="0"/>
              </a:rPr>
              <a:t> – 682038, India</a:t>
            </a:r>
            <a:br>
              <a:rPr kumimoji="0" lang="en-US" altLang="ko-KR" sz="1000" b="0" i="0" u="none" strike="noStrike" cap="none" normalizeH="0" baseline="0" dirty="0">
                <a:ln>
                  <a:noFill/>
                </a:ln>
                <a:solidFill>
                  <a:srgbClr val="0070C0"/>
                </a:solidFill>
                <a:effectLst/>
                <a:latin typeface="Calibri" pitchFamily="34" charset="0"/>
                <a:cs typeface="Arial" pitchFamily="34" charset="0"/>
              </a:rPr>
            </a:br>
            <a:r>
              <a:rPr kumimoji="0" lang="en-US" altLang="ko-KR" sz="1000" b="0" i="0" u="none" strike="noStrike" cap="none" normalizeH="0" baseline="0" dirty="0">
                <a:ln>
                  <a:noFill/>
                </a:ln>
                <a:solidFill>
                  <a:srgbClr val="0070C0"/>
                </a:solidFill>
                <a:effectLst/>
                <a:latin typeface="Calibri" pitchFamily="34" charset="0"/>
                <a:cs typeface="Arial" pitchFamily="34" charset="0"/>
                <a:sym typeface="Wingdings"/>
              </a:rPr>
              <a:t> +91 484 2302497;  </a:t>
            </a:r>
            <a:r>
              <a:rPr kumimoji="0" lang="en-US" altLang="ko-KR" sz="1000" b="0" i="0" u="none" strike="noStrike" cap="none" normalizeH="0" baseline="0" dirty="0">
                <a:ln>
                  <a:noFill/>
                </a:ln>
                <a:solidFill>
                  <a:srgbClr val="0070C0"/>
                </a:solidFill>
                <a:effectLst/>
                <a:latin typeface="Calibri" pitchFamily="34" charset="0"/>
                <a:cs typeface="Arial" pitchFamily="34" charset="0"/>
                <a:sym typeface="Webdings"/>
              </a:rPr>
              <a:t></a:t>
            </a:r>
            <a:r>
              <a:rPr kumimoji="0" lang="en-US" altLang="ko-KR" sz="1000" b="0" i="0" u="none" strike="noStrike" cap="none" normalizeH="0" baseline="0" dirty="0">
                <a:ln>
                  <a:noFill/>
                </a:ln>
                <a:solidFill>
                  <a:srgbClr val="0070C0"/>
                </a:solidFill>
                <a:effectLst/>
                <a:latin typeface="Calibri" pitchFamily="34" charset="0"/>
                <a:cs typeface="Arial" pitchFamily="34" charset="0"/>
                <a:sym typeface="Wingdings"/>
              </a:rPr>
              <a:t>+91 94468 13556</a:t>
            </a:r>
            <a:br>
              <a:rPr kumimoji="0" lang="en-US" altLang="ko-KR" sz="1000" b="0" i="0" u="none" strike="noStrike" cap="none" normalizeH="0" baseline="0" dirty="0">
                <a:ln>
                  <a:noFill/>
                </a:ln>
                <a:solidFill>
                  <a:srgbClr val="0070C0"/>
                </a:solidFill>
                <a:effectLst/>
                <a:latin typeface="Calibri" pitchFamily="34" charset="0"/>
                <a:cs typeface="Arial" pitchFamily="34" charset="0"/>
                <a:sym typeface="Wingdings"/>
              </a:rPr>
            </a:br>
            <a:r>
              <a:rPr kumimoji="0" lang="en-US" altLang="ko-KR" sz="1000" b="0" i="0" u="none" strike="noStrike" cap="none" normalizeH="0" baseline="0" dirty="0">
                <a:ln>
                  <a:noFill/>
                </a:ln>
                <a:solidFill>
                  <a:srgbClr val="0070C0"/>
                </a:solidFill>
                <a:effectLst/>
                <a:latin typeface="Calibri" pitchFamily="34" charset="0"/>
                <a:cs typeface="Arial" pitchFamily="34" charset="0"/>
                <a:sym typeface="Wingdings"/>
              </a:rPr>
              <a:t></a:t>
            </a:r>
            <a:r>
              <a:rPr lang="en-US" altLang="ko-KR" sz="1000" dirty="0">
                <a:solidFill>
                  <a:srgbClr val="0070C0"/>
                </a:solidFill>
                <a:latin typeface="Calibri" pitchFamily="34" charset="0"/>
                <a:cs typeface="Arial" pitchFamily="34" charset="0"/>
                <a:sym typeface="Webdings"/>
              </a:rPr>
              <a:t>  </a:t>
            </a:r>
            <a:r>
              <a:rPr kumimoji="0" lang="en-US" altLang="ko-KR" sz="1000" b="0" i="0" u="none" strike="noStrike" cap="none" normalizeH="0" baseline="0" dirty="0">
                <a:ln>
                  <a:noFill/>
                </a:ln>
                <a:solidFill>
                  <a:srgbClr val="0070C0"/>
                </a:solidFill>
                <a:effectLst/>
                <a:latin typeface="Calibri" pitchFamily="34" charset="0"/>
                <a:cs typeface="Arial" pitchFamily="34" charset="0"/>
                <a:sym typeface="Wingdings"/>
              </a:rPr>
              <a:t>satishkumar.menon</a:t>
            </a:r>
            <a:r>
              <a:rPr lang="en-US" altLang="ko-KR" sz="1000" dirty="0">
                <a:solidFill>
                  <a:srgbClr val="0070C0"/>
                </a:solidFill>
                <a:latin typeface="Calibri" pitchFamily="34" charset="0"/>
                <a:cs typeface="Arial" pitchFamily="34" charset="0"/>
                <a:sym typeface="Wingdings"/>
              </a:rPr>
              <a:t>@gmail.com</a:t>
            </a:r>
          </a:p>
          <a:p>
            <a:pPr marL="0" marR="0" lvl="0" indent="0" defTabSz="914400" rtl="0" eaLnBrk="1" fontAlgn="base" latinLnBrk="0" hangingPunct="1">
              <a:lnSpc>
                <a:spcPct val="100000"/>
              </a:lnSpc>
              <a:spcBef>
                <a:spcPct val="0"/>
              </a:spcBef>
              <a:spcAft>
                <a:spcPts val="1000"/>
              </a:spcAft>
              <a:buClrTx/>
              <a:buSzTx/>
              <a:buFontTx/>
              <a:buNone/>
              <a:tabLst/>
            </a:pPr>
            <a:endParaRPr kumimoji="0" lang="en-US" altLang="ko-KR" sz="1000" b="0" i="0" u="none" strike="noStrike" cap="none" normalizeH="0" baseline="0" dirty="0">
              <a:ln>
                <a:noFill/>
              </a:ln>
              <a:solidFill>
                <a:srgbClr val="0070C0"/>
              </a:solidFill>
              <a:effectLst/>
              <a:latin typeface="Calibri" pitchFamily="34" charset="0"/>
              <a:cs typeface="Arial" pitchFamily="34" charset="0"/>
            </a:endParaRPr>
          </a:p>
          <a:p>
            <a:pPr marL="0" marR="0" lvl="0" indent="0" defTabSz="914400" rtl="0" eaLnBrk="1" fontAlgn="base" latinLnBrk="0" hangingPunct="1">
              <a:lnSpc>
                <a:spcPct val="100000"/>
              </a:lnSpc>
              <a:spcBef>
                <a:spcPct val="0"/>
              </a:spcBef>
              <a:spcAft>
                <a:spcPts val="1000"/>
              </a:spcAft>
              <a:buClrTx/>
              <a:buSzTx/>
              <a:buFontTx/>
              <a:buNone/>
              <a:tabLst/>
            </a:pPr>
            <a:br>
              <a:rPr kumimoji="0" lang="en-US" altLang="ko-KR" sz="1000" b="0" i="0" u="none" strike="noStrike" cap="none" normalizeH="0" baseline="0" dirty="0">
                <a:ln>
                  <a:noFill/>
                </a:ln>
                <a:solidFill>
                  <a:srgbClr val="0070C0"/>
                </a:solidFill>
                <a:effectLst/>
                <a:latin typeface="Calibri" pitchFamily="34" charset="0"/>
                <a:cs typeface="Arial" pitchFamily="34" charset="0"/>
              </a:rPr>
            </a:br>
            <a:endParaRPr kumimoji="0" lang="en-US" altLang="en-US" sz="2000" b="0" i="0" u="none" strike="noStrike" cap="none" normalizeH="0" baseline="0" dirty="0">
              <a:ln>
                <a:noFill/>
              </a:ln>
              <a:solidFill>
                <a:srgbClr val="0070C0"/>
              </a:solidFill>
              <a:effectLst/>
              <a:latin typeface="Arial" pitchFamily="34" charset="0"/>
              <a:cs typeface="Arial" pitchFamily="34" charset="0"/>
            </a:endParaRPr>
          </a:p>
        </p:txBody>
      </p:sp>
      <p:sp>
        <p:nvSpPr>
          <p:cNvPr id="8" name="TextBox 7">
            <a:extLst>
              <a:ext uri="{FF2B5EF4-FFF2-40B4-BE49-F238E27FC236}">
                <a16:creationId xmlns:a16="http://schemas.microsoft.com/office/drawing/2014/main" id="{A63C1173-F797-409D-B0FD-1786A9DD4DD6}"/>
              </a:ext>
            </a:extLst>
          </p:cNvPr>
          <p:cNvSpPr txBox="1"/>
          <p:nvPr/>
        </p:nvSpPr>
        <p:spPr>
          <a:xfrm>
            <a:off x="114606" y="-10206"/>
            <a:ext cx="932872" cy="461665"/>
          </a:xfrm>
          <a:prstGeom prst="rect">
            <a:avLst/>
          </a:prstGeom>
          <a:solidFill>
            <a:srgbClr val="0070C0"/>
          </a:solidFill>
          <a:ln>
            <a:solidFill>
              <a:srgbClr val="0070C0"/>
            </a:solidFill>
          </a:ln>
        </p:spPr>
        <p:txBody>
          <a:bodyPr wrap="square" rtlCol="0">
            <a:spAutoFit/>
          </a:bodyPr>
          <a:lstStyle/>
          <a:p>
            <a:pPr algn="ctr"/>
            <a:r>
              <a:rPr lang="en-US" sz="1200" dirty="0">
                <a:solidFill>
                  <a:schemeClr val="bg1"/>
                </a:solidFill>
                <a:latin typeface="Bodoni MT Condensed" panose="02070606080606020203" pitchFamily="18" charset="0"/>
              </a:rPr>
              <a:t>Exhibition Venue</a:t>
            </a:r>
          </a:p>
          <a:p>
            <a:pPr algn="ctr"/>
            <a:r>
              <a:rPr lang="en-US" sz="1200" dirty="0">
                <a:solidFill>
                  <a:schemeClr val="bg1"/>
                </a:solidFill>
                <a:latin typeface="Bodoni MT Condensed" panose="02070606080606020203" pitchFamily="18" charset="0"/>
              </a:rPr>
              <a:t>KRRA 26/27</a:t>
            </a:r>
          </a:p>
        </p:txBody>
      </p:sp>
      <p:pic>
        <p:nvPicPr>
          <p:cNvPr id="16" name="Picture 15">
            <a:extLst>
              <a:ext uri="{FF2B5EF4-FFF2-40B4-BE49-F238E27FC236}">
                <a16:creationId xmlns:a16="http://schemas.microsoft.com/office/drawing/2014/main" id="{1C31B9DA-97B9-43CE-8CD7-C57C6606E0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285" y="477579"/>
            <a:ext cx="209515" cy="365760"/>
          </a:xfrm>
          <a:prstGeom prst="rect">
            <a:avLst/>
          </a:prstGeom>
        </p:spPr>
      </p:pic>
      <p:sp>
        <p:nvSpPr>
          <p:cNvPr id="17" name="Rectangle 16">
            <a:extLst>
              <a:ext uri="{FF2B5EF4-FFF2-40B4-BE49-F238E27FC236}">
                <a16:creationId xmlns:a16="http://schemas.microsoft.com/office/drawing/2014/main" id="{2CB68FA7-3CBC-432E-AB83-733FEBD34C96}"/>
              </a:ext>
            </a:extLst>
          </p:cNvPr>
          <p:cNvSpPr/>
          <p:nvPr/>
        </p:nvSpPr>
        <p:spPr>
          <a:xfrm>
            <a:off x="2761673" y="6613236"/>
            <a:ext cx="868218" cy="591128"/>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a:extLst>
              <a:ext uri="{FF2B5EF4-FFF2-40B4-BE49-F238E27FC236}">
                <a16:creationId xmlns:a16="http://schemas.microsoft.com/office/drawing/2014/main" id="{ECEA8365-20D9-4269-9542-38608A4F3B21}"/>
              </a:ext>
            </a:extLst>
          </p:cNvPr>
          <p:cNvCxnSpPr>
            <a:stCxn id="17" idx="0"/>
          </p:cNvCxnSpPr>
          <p:nvPr/>
        </p:nvCxnSpPr>
        <p:spPr>
          <a:xfrm flipH="1" flipV="1">
            <a:off x="2198255" y="3241964"/>
            <a:ext cx="997527" cy="3371272"/>
          </a:xfrm>
          <a:prstGeom prst="straightConnector1">
            <a:avLst/>
          </a:prstGeom>
          <a:ln w="76200">
            <a:solidFill>
              <a:schemeClr val="accent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23E0DDB-6D28-4E47-930B-380FADA3FA44}"/>
              </a:ext>
            </a:extLst>
          </p:cNvPr>
          <p:cNvSpPr txBox="1"/>
          <p:nvPr/>
        </p:nvSpPr>
        <p:spPr>
          <a:xfrm>
            <a:off x="2822353" y="6719979"/>
            <a:ext cx="793102" cy="369332"/>
          </a:xfrm>
          <a:prstGeom prst="rect">
            <a:avLst/>
          </a:prstGeom>
          <a:noFill/>
        </p:spPr>
        <p:txBody>
          <a:bodyPr wrap="none" rtlCol="0">
            <a:spAutoFit/>
          </a:bodyPr>
          <a:lstStyle/>
          <a:p>
            <a:r>
              <a:rPr lang="en-US" b="1" cap="small" dirty="0">
                <a:solidFill>
                  <a:srgbClr val="0070C0"/>
                </a:solidFill>
              </a:rPr>
              <a:t>Pettah</a:t>
            </a:r>
          </a:p>
        </p:txBody>
      </p:sp>
      <p:sp>
        <p:nvSpPr>
          <p:cNvPr id="21" name="TextBox 20">
            <a:extLst>
              <a:ext uri="{FF2B5EF4-FFF2-40B4-BE49-F238E27FC236}">
                <a16:creationId xmlns:a16="http://schemas.microsoft.com/office/drawing/2014/main" id="{0DD1873E-1F16-4663-96E0-85AC03ED6D72}"/>
              </a:ext>
            </a:extLst>
          </p:cNvPr>
          <p:cNvSpPr txBox="1"/>
          <p:nvPr/>
        </p:nvSpPr>
        <p:spPr>
          <a:xfrm>
            <a:off x="2364118" y="1215539"/>
            <a:ext cx="916469" cy="461665"/>
          </a:xfrm>
          <a:prstGeom prst="rect">
            <a:avLst/>
          </a:prstGeom>
          <a:noFill/>
        </p:spPr>
        <p:txBody>
          <a:bodyPr wrap="none" rtlCol="0">
            <a:spAutoFit/>
          </a:bodyPr>
          <a:lstStyle/>
          <a:p>
            <a:pPr algn="ctr"/>
            <a:r>
              <a:rPr lang="en-US" sz="1200" dirty="0">
                <a:solidFill>
                  <a:srgbClr val="0070C0"/>
                </a:solidFill>
                <a:latin typeface="Arial Black" panose="020B0A04020102020204" pitchFamily="34" charset="0"/>
              </a:rPr>
              <a:t>Pettah </a:t>
            </a:r>
          </a:p>
          <a:p>
            <a:pPr algn="ctr"/>
            <a:r>
              <a:rPr lang="en-US" sz="1200" dirty="0">
                <a:solidFill>
                  <a:srgbClr val="0070C0"/>
                </a:solidFill>
                <a:latin typeface="Arial Black" panose="020B0A04020102020204" pitchFamily="34" charset="0"/>
              </a:rPr>
              <a:t>Junction</a:t>
            </a:r>
          </a:p>
        </p:txBody>
      </p:sp>
      <p:sp>
        <p:nvSpPr>
          <p:cNvPr id="22" name="TextBox 21">
            <a:extLst>
              <a:ext uri="{FF2B5EF4-FFF2-40B4-BE49-F238E27FC236}">
                <a16:creationId xmlns:a16="http://schemas.microsoft.com/office/drawing/2014/main" id="{3B74C3F6-57F1-44BD-A56C-77C08A05F5CB}"/>
              </a:ext>
            </a:extLst>
          </p:cNvPr>
          <p:cNvSpPr txBox="1"/>
          <p:nvPr/>
        </p:nvSpPr>
        <p:spPr>
          <a:xfrm rot="19837784">
            <a:off x="1078622" y="1223935"/>
            <a:ext cx="1274708" cy="246221"/>
          </a:xfrm>
          <a:prstGeom prst="rect">
            <a:avLst/>
          </a:prstGeom>
          <a:noFill/>
        </p:spPr>
        <p:txBody>
          <a:bodyPr wrap="none" rtlCol="0">
            <a:spAutoFit/>
          </a:bodyPr>
          <a:lstStyle/>
          <a:p>
            <a:pPr algn="ctr"/>
            <a:r>
              <a:rPr lang="en-US" sz="1000" dirty="0">
                <a:solidFill>
                  <a:srgbClr val="0070C0"/>
                </a:solidFill>
                <a:latin typeface="Arial Black" panose="020B0A04020102020204" pitchFamily="34" charset="0"/>
              </a:rPr>
              <a:t>Kolatheril Road</a:t>
            </a:r>
          </a:p>
        </p:txBody>
      </p:sp>
      <p:cxnSp>
        <p:nvCxnSpPr>
          <p:cNvPr id="24" name="Straight Arrow Connector 23">
            <a:extLst>
              <a:ext uri="{FF2B5EF4-FFF2-40B4-BE49-F238E27FC236}">
                <a16:creationId xmlns:a16="http://schemas.microsoft.com/office/drawing/2014/main" id="{1A887D07-3D71-4345-B843-6F0E954CFFA4}"/>
              </a:ext>
            </a:extLst>
          </p:cNvPr>
          <p:cNvCxnSpPr>
            <a:cxnSpLocks/>
          </p:cNvCxnSpPr>
          <p:nvPr/>
        </p:nvCxnSpPr>
        <p:spPr>
          <a:xfrm flipH="1">
            <a:off x="1118634" y="734347"/>
            <a:ext cx="1263956" cy="72682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921549F-E993-4375-9384-14C0A836C349}"/>
              </a:ext>
            </a:extLst>
          </p:cNvPr>
          <p:cNvCxnSpPr/>
          <p:nvPr/>
        </p:nvCxnSpPr>
        <p:spPr>
          <a:xfrm flipH="1" flipV="1">
            <a:off x="628076" y="795642"/>
            <a:ext cx="345514" cy="66124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840C72B-0A20-4605-B137-603F3C9DE429}"/>
              </a:ext>
            </a:extLst>
          </p:cNvPr>
          <p:cNvSpPr txBox="1"/>
          <p:nvPr/>
        </p:nvSpPr>
        <p:spPr>
          <a:xfrm rot="19837409">
            <a:off x="1270004" y="913828"/>
            <a:ext cx="837089" cy="261610"/>
          </a:xfrm>
          <a:prstGeom prst="rect">
            <a:avLst/>
          </a:prstGeom>
          <a:noFill/>
        </p:spPr>
        <p:txBody>
          <a:bodyPr wrap="none" rtlCol="0">
            <a:spAutoFit/>
          </a:bodyPr>
          <a:lstStyle/>
          <a:p>
            <a:r>
              <a:rPr lang="en-US" sz="1050" b="1" dirty="0">
                <a:solidFill>
                  <a:srgbClr val="0070C0"/>
                </a:solidFill>
              </a:rPr>
              <a:t>100 meters</a:t>
            </a:r>
          </a:p>
        </p:txBody>
      </p:sp>
      <p:pic>
        <p:nvPicPr>
          <p:cNvPr id="34" name="Picture 33">
            <a:extLst>
              <a:ext uri="{FF2B5EF4-FFF2-40B4-BE49-F238E27FC236}">
                <a16:creationId xmlns:a16="http://schemas.microsoft.com/office/drawing/2014/main" id="{539DD07B-A50C-4EC7-8BD8-440E410338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5487" y="879509"/>
            <a:ext cx="274320" cy="274320"/>
          </a:xfrm>
          <a:prstGeom prst="rect">
            <a:avLst/>
          </a:prstGeom>
        </p:spPr>
      </p:pic>
      <p:sp>
        <p:nvSpPr>
          <p:cNvPr id="35" name="TextBox 34">
            <a:extLst>
              <a:ext uri="{FF2B5EF4-FFF2-40B4-BE49-F238E27FC236}">
                <a16:creationId xmlns:a16="http://schemas.microsoft.com/office/drawing/2014/main" id="{02C0A29B-C365-46E2-98B0-A1646FD47418}"/>
              </a:ext>
            </a:extLst>
          </p:cNvPr>
          <p:cNvSpPr txBox="1"/>
          <p:nvPr/>
        </p:nvSpPr>
        <p:spPr>
          <a:xfrm>
            <a:off x="3709798" y="902931"/>
            <a:ext cx="1019831" cy="353943"/>
          </a:xfrm>
          <a:prstGeom prst="rect">
            <a:avLst/>
          </a:prstGeom>
          <a:noFill/>
        </p:spPr>
        <p:txBody>
          <a:bodyPr wrap="none" rtlCol="0">
            <a:spAutoFit/>
          </a:bodyPr>
          <a:lstStyle/>
          <a:p>
            <a:r>
              <a:rPr lang="en-US" sz="1000" b="1" dirty="0"/>
              <a:t>Bus Stop</a:t>
            </a:r>
          </a:p>
          <a:p>
            <a:r>
              <a:rPr lang="en-US" sz="700" b="1" dirty="0"/>
              <a:t>(250 Meters to Venue)</a:t>
            </a:r>
          </a:p>
        </p:txBody>
      </p:sp>
      <p:pic>
        <p:nvPicPr>
          <p:cNvPr id="37" name="Picture 36">
            <a:extLst>
              <a:ext uri="{FF2B5EF4-FFF2-40B4-BE49-F238E27FC236}">
                <a16:creationId xmlns:a16="http://schemas.microsoft.com/office/drawing/2014/main" id="{4342B855-5994-4EA3-8DA8-1AD0288742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9636" y="236473"/>
            <a:ext cx="181051" cy="182880"/>
          </a:xfrm>
          <a:prstGeom prst="rect">
            <a:avLst/>
          </a:prstGeom>
        </p:spPr>
      </p:pic>
      <p:sp>
        <p:nvSpPr>
          <p:cNvPr id="2" name="Rectangle 1">
            <a:extLst>
              <a:ext uri="{FF2B5EF4-FFF2-40B4-BE49-F238E27FC236}">
                <a16:creationId xmlns:a16="http://schemas.microsoft.com/office/drawing/2014/main" id="{7D2F2B72-F2FE-4821-952D-C46C01FF1782}"/>
              </a:ext>
            </a:extLst>
          </p:cNvPr>
          <p:cNvSpPr/>
          <p:nvPr/>
        </p:nvSpPr>
        <p:spPr>
          <a:xfrm>
            <a:off x="-70146" y="6169369"/>
            <a:ext cx="1170308" cy="1169551"/>
          </a:xfrm>
          <a:prstGeom prst="rect">
            <a:avLst/>
          </a:prstGeom>
        </p:spPr>
        <p:txBody>
          <a:bodyPr wrap="square">
            <a:spAutoFit/>
          </a:bodyPr>
          <a:lstStyle/>
          <a:p>
            <a:r>
              <a:rPr lang="en-US" sz="1000" dirty="0">
                <a:solidFill>
                  <a:schemeClr val="bg1"/>
                </a:solidFill>
              </a:rPr>
              <a:t>Education </a:t>
            </a:r>
          </a:p>
          <a:p>
            <a:r>
              <a:rPr lang="en-US" sz="1000" dirty="0">
                <a:solidFill>
                  <a:schemeClr val="bg1"/>
                </a:solidFill>
              </a:rPr>
              <a:t>is inculcating disciplines of thinking, fortified by supreme motivations and right attitudes.</a:t>
            </a:r>
          </a:p>
        </p:txBody>
      </p:sp>
      <p:pic>
        <p:nvPicPr>
          <p:cNvPr id="23" name="Picture 22">
            <a:extLst>
              <a:ext uri="{FF2B5EF4-FFF2-40B4-BE49-F238E27FC236}">
                <a16:creationId xmlns:a16="http://schemas.microsoft.com/office/drawing/2014/main" id="{CA2F7416-2259-4655-B1F7-C0D72355B3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327" y="1347045"/>
            <a:ext cx="457200" cy="457200"/>
          </a:xfrm>
          <a:prstGeom prst="rect">
            <a:avLst/>
          </a:prstGeom>
        </p:spPr>
      </p:pic>
    </p:spTree>
    <p:extLst>
      <p:ext uri="{BB962C8B-B14F-4D97-AF65-F5344CB8AC3E}">
        <p14:creationId xmlns:p14="http://schemas.microsoft.com/office/powerpoint/2010/main" val="3037246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7DA5B38F-2D4E-43D6-9B58-9947636F2E46}"/>
              </a:ext>
            </a:extLst>
          </p:cNvPr>
          <p:cNvSpPr/>
          <p:nvPr/>
        </p:nvSpPr>
        <p:spPr>
          <a:xfrm>
            <a:off x="0" y="5486400"/>
            <a:ext cx="1371600" cy="1828800"/>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76EEACB-D4C7-40D7-A755-94C0EEB1D98B}"/>
              </a:ext>
            </a:extLst>
          </p:cNvPr>
          <p:cNvSpPr/>
          <p:nvPr/>
        </p:nvSpPr>
        <p:spPr>
          <a:xfrm>
            <a:off x="4261863" y="0"/>
            <a:ext cx="310137" cy="7315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6103B0-B173-4CCA-ABF0-38876FEB5CE6}"/>
              </a:ext>
            </a:extLst>
          </p:cNvPr>
          <p:cNvSpPr/>
          <p:nvPr/>
        </p:nvSpPr>
        <p:spPr>
          <a:xfrm rot="16200000">
            <a:off x="791290" y="3522947"/>
            <a:ext cx="7315201" cy="269304"/>
          </a:xfrm>
          <a:prstGeom prst="rect">
            <a:avLst/>
          </a:prstGeom>
        </p:spPr>
        <p:txBody>
          <a:bodyPr wrap="square">
            <a:spAutoFit/>
          </a:bodyPr>
          <a:lstStyle/>
          <a:p>
            <a:pPr algn="ctr"/>
            <a:r>
              <a:rPr lang="en-US" sz="1150" dirty="0">
                <a:solidFill>
                  <a:schemeClr val="bg1"/>
                </a:solidFill>
                <a:latin typeface="AnjaliOldLipi" panose="02000000000000000000" pitchFamily="2" charset="0"/>
                <a:ea typeface="Batang" panose="02030600000101010101" pitchFamily="18" charset="-127"/>
                <a:cs typeface="AnjaliOldLipi" panose="02000000000000000000" pitchFamily="2" charset="0"/>
              </a:rPr>
              <a:t>For more details: Phone +91 484 2302497; Cell +91 94468 13556; Email: satishkumar.menon@gmail.com</a:t>
            </a:r>
          </a:p>
        </p:txBody>
      </p:sp>
      <p:sp>
        <p:nvSpPr>
          <p:cNvPr id="12" name="Rectangle 11">
            <a:extLst>
              <a:ext uri="{FF2B5EF4-FFF2-40B4-BE49-F238E27FC236}">
                <a16:creationId xmlns:a16="http://schemas.microsoft.com/office/drawing/2014/main" id="{3E9D9616-92C4-43CE-B410-B458C3593547}"/>
              </a:ext>
            </a:extLst>
          </p:cNvPr>
          <p:cNvSpPr/>
          <p:nvPr/>
        </p:nvSpPr>
        <p:spPr>
          <a:xfrm>
            <a:off x="220936" y="652333"/>
            <a:ext cx="4093302" cy="4945328"/>
          </a:xfrm>
          <a:prstGeom prst="rect">
            <a:avLst/>
          </a:prstGeom>
        </p:spPr>
        <p:txBody>
          <a:bodyPr wrap="square">
            <a:spAutoFit/>
          </a:bodyPr>
          <a:lstStyle/>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‘Produce more than you consume’ </a:t>
            </a:r>
            <a:r>
              <a:rPr lang="en-US" sz="1200" dirty="0">
                <a:latin typeface="Calibri" panose="020F0502020204030204" pitchFamily="34" charset="0"/>
                <a:ea typeface="Calibri" panose="020F0502020204030204" pitchFamily="34" charset="0"/>
                <a:cs typeface="Times New Roman" panose="02020603050405020304" pitchFamily="18" charset="0"/>
              </a:rPr>
              <a:t>has been the mantra for prosperity and growth across ages, more so in the knowledge based economies of the 21</a:t>
            </a:r>
            <a:r>
              <a:rPr lang="en-US" sz="1200" baseline="30000" dirty="0">
                <a:latin typeface="Calibri" panose="020F0502020204030204" pitchFamily="34" charset="0"/>
                <a:ea typeface="Calibri" panose="020F0502020204030204" pitchFamily="34" charset="0"/>
                <a:cs typeface="Times New Roman" panose="02020603050405020304" pitchFamily="18" charset="0"/>
              </a:rPr>
              <a:t>st</a:t>
            </a:r>
            <a:r>
              <a:rPr lang="en-US" sz="1200" dirty="0">
                <a:latin typeface="Calibri" panose="020F0502020204030204" pitchFamily="34" charset="0"/>
                <a:ea typeface="Calibri" panose="020F0502020204030204" pitchFamily="34" charset="0"/>
                <a:cs typeface="Times New Roman" panose="02020603050405020304" pitchFamily="18" charset="0"/>
              </a:rPr>
              <a:t> century.  Driven by thought-power, the knowledge-based industries of the high technology world that we live in, depend on the creative thinking and productive mindsets of teams and individuals.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Whether you are an entrepreneur, a managing leader, a domain specialist, a parent, a teacher, a student, or anyone faced with tackling problems, be it in your workplace or in the family, meeting challenges head-on and devising strategies to surmount them in an optimal manner is the key. You need to outsmart time, outsmart change, and outsmart competition. </a:t>
            </a:r>
            <a:r>
              <a:rPr lang="en-US" sz="1200" b="1" dirty="0">
                <a:latin typeface="Calibri" panose="020F0502020204030204" pitchFamily="34" charset="0"/>
                <a:ea typeface="Calibri" panose="020F0502020204030204" pitchFamily="34" charset="0"/>
                <a:cs typeface="Times New Roman" panose="02020603050405020304" pitchFamily="18" charset="0"/>
              </a:rPr>
              <a:t>Gita Intelligence</a:t>
            </a:r>
            <a:r>
              <a:rPr lang="en-US" sz="1200" dirty="0">
                <a:latin typeface="Calibri" panose="020F0502020204030204" pitchFamily="34" charset="0"/>
                <a:ea typeface="Calibri" panose="020F0502020204030204" pitchFamily="34" charset="0"/>
                <a:cs typeface="Times New Roman" panose="02020603050405020304" pitchFamily="18" charset="0"/>
              </a:rPr>
              <a:t> is about getting ready with such strategies, but doing it in a</a:t>
            </a:r>
            <a:r>
              <a:rPr lang="en-US" sz="1200" b="1" dirty="0">
                <a:latin typeface="Calibri" panose="020F0502020204030204" pitchFamily="34" charset="0"/>
                <a:ea typeface="Calibri" panose="020F0502020204030204" pitchFamily="34" charset="0"/>
                <a:cs typeface="Times New Roman" panose="02020603050405020304" pitchFamily="18" charset="0"/>
              </a:rPr>
              <a:t> sustainable, inclusive, and elevating</a:t>
            </a:r>
            <a:r>
              <a:rPr lang="en-US" sz="1200" dirty="0">
                <a:latin typeface="Calibri" panose="020F0502020204030204" pitchFamily="34" charset="0"/>
                <a:ea typeface="Calibri" panose="020F0502020204030204" pitchFamily="34" charset="0"/>
                <a:cs typeface="Times New Roman" panose="02020603050405020304" pitchFamily="18" charset="0"/>
              </a:rPr>
              <a:t> manner, tapping the infinite potential of </a:t>
            </a:r>
            <a:r>
              <a:rPr lang="en-US" sz="1200" b="1" dirty="0">
                <a:latin typeface="Calibri" panose="020F0502020204030204" pitchFamily="34" charset="0"/>
                <a:ea typeface="Calibri" panose="020F0502020204030204" pitchFamily="34" charset="0"/>
                <a:cs typeface="Times New Roman" panose="02020603050405020304" pitchFamily="18" charset="0"/>
              </a:rPr>
              <a:t>The Self</a:t>
            </a:r>
            <a:r>
              <a:rPr lang="en-US" sz="1200" dirty="0">
                <a:latin typeface="Calibri" panose="020F0502020204030204" pitchFamily="34" charset="0"/>
                <a:ea typeface="Calibri" panose="020F0502020204030204" pitchFamily="34" charset="0"/>
                <a:cs typeface="Times New Roman" panose="02020603050405020304" pitchFamily="18" charset="0"/>
              </a:rPr>
              <a:t>.  Through a process of Self-Analytics, rooted in the eternal wisdom of </a:t>
            </a:r>
            <a:r>
              <a:rPr lang="en-US" sz="1200" i="1" dirty="0">
                <a:latin typeface="Calibri" panose="020F0502020204030204" pitchFamily="34" charset="0"/>
                <a:ea typeface="Calibri" panose="020F0502020204030204" pitchFamily="34" charset="0"/>
                <a:cs typeface="Times New Roman" panose="02020603050405020304" pitchFamily="18" charset="0"/>
              </a:rPr>
              <a:t>The Bhagavad-Gita</a:t>
            </a:r>
            <a:r>
              <a:rPr lang="en-US" sz="1200" dirty="0">
                <a:latin typeface="Calibri" panose="020F0502020204030204" pitchFamily="34" charset="0"/>
                <a:ea typeface="Calibri" panose="020F0502020204030204" pitchFamily="34" charset="0"/>
                <a:cs typeface="Times New Roman" panose="02020603050405020304" pitchFamily="18" charset="0"/>
              </a:rPr>
              <a:t>, this poster exhibition on Gita Intelligence brings to you the concepts and strategies outlined in the scripture, in a very practical and rational manner, without being religious and ritualistic, or unduly spiritual.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Reinvent yourself, your teams, your organizations, your students, your family, and your future.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Tap into The Gita Intelligence!</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BE66BED8-2B36-4E90-9C8D-3D000D951559}"/>
              </a:ext>
            </a:extLst>
          </p:cNvPr>
          <p:cNvGrpSpPr/>
          <p:nvPr/>
        </p:nvGrpSpPr>
        <p:grpSpPr>
          <a:xfrm>
            <a:off x="-69280" y="6474689"/>
            <a:ext cx="1325836" cy="755992"/>
            <a:chOff x="-69280" y="6474689"/>
            <a:chExt cx="1325836" cy="755992"/>
          </a:xfrm>
        </p:grpSpPr>
        <p:sp>
          <p:nvSpPr>
            <p:cNvPr id="4" name="Rectangle 3">
              <a:extLst>
                <a:ext uri="{FF2B5EF4-FFF2-40B4-BE49-F238E27FC236}">
                  <a16:creationId xmlns:a16="http://schemas.microsoft.com/office/drawing/2014/main" id="{81DBCB20-DCB8-4267-9DA6-AC22531F9D74}"/>
                </a:ext>
              </a:extLst>
            </p:cNvPr>
            <p:cNvSpPr/>
            <p:nvPr/>
          </p:nvSpPr>
          <p:spPr>
            <a:xfrm>
              <a:off x="-69280" y="6474689"/>
              <a:ext cx="1023302" cy="430887"/>
            </a:xfrm>
            <a:prstGeom prst="rect">
              <a:avLst/>
            </a:prstGeom>
          </p:spPr>
          <p:txBody>
            <a:bodyPr wrap="square">
              <a:spAutoFit/>
            </a:bodyPr>
            <a:lstStyle/>
            <a:p>
              <a:r>
                <a:rPr lang="en-US" sz="1100" dirty="0">
                  <a:solidFill>
                    <a:schemeClr val="bg1"/>
                  </a:solidFill>
                  <a:latin typeface="Calibri" panose="020F0502020204030204" pitchFamily="34" charset="0"/>
                </a:rPr>
                <a:t>“</a:t>
              </a:r>
              <a:r>
                <a:rPr lang="en-US" sz="1100" b="1" dirty="0">
                  <a:solidFill>
                    <a:schemeClr val="bg1"/>
                  </a:solidFill>
                  <a:latin typeface="Calibri" panose="020F0502020204030204" pitchFamily="34" charset="0"/>
                </a:rPr>
                <a:t>Inspiration </a:t>
              </a:r>
              <a:r>
                <a:rPr lang="en-US" sz="1100" dirty="0">
                  <a:solidFill>
                    <a:schemeClr val="bg1"/>
                  </a:solidFill>
                  <a:latin typeface="Calibri" panose="020F0502020204030204" pitchFamily="34" charset="0"/>
                </a:rPr>
                <a:t>is the Intrinsic</a:t>
              </a:r>
              <a:endParaRPr lang="en-US" sz="1100" dirty="0">
                <a:solidFill>
                  <a:schemeClr val="bg1"/>
                </a:solidFill>
              </a:endParaRPr>
            </a:p>
          </p:txBody>
        </p:sp>
        <p:sp>
          <p:nvSpPr>
            <p:cNvPr id="5" name="Rectangle 4">
              <a:extLst>
                <a:ext uri="{FF2B5EF4-FFF2-40B4-BE49-F238E27FC236}">
                  <a16:creationId xmlns:a16="http://schemas.microsoft.com/office/drawing/2014/main" id="{A37281FD-5B70-4856-A9C4-5479EC125DE3}"/>
                </a:ext>
              </a:extLst>
            </p:cNvPr>
            <p:cNvSpPr/>
            <p:nvPr/>
          </p:nvSpPr>
          <p:spPr>
            <a:xfrm>
              <a:off x="-66550" y="6799794"/>
              <a:ext cx="1323106" cy="430887"/>
            </a:xfrm>
            <a:prstGeom prst="rect">
              <a:avLst/>
            </a:prstGeom>
          </p:spPr>
          <p:txBody>
            <a:bodyPr wrap="square">
              <a:spAutoFit/>
            </a:bodyPr>
            <a:lstStyle/>
            <a:p>
              <a:r>
                <a:rPr lang="en-US" sz="1100" dirty="0">
                  <a:solidFill>
                    <a:schemeClr val="bg1"/>
                  </a:solidFill>
                  <a:latin typeface="Calibri" panose="020F0502020204030204" pitchFamily="34" charset="0"/>
                </a:rPr>
                <a:t>Motivation for </a:t>
              </a:r>
            </a:p>
            <a:p>
              <a:r>
                <a:rPr lang="en-US" sz="1100" dirty="0">
                  <a:solidFill>
                    <a:schemeClr val="bg1"/>
                  </a:solidFill>
                  <a:latin typeface="Calibri" panose="020F0502020204030204" pitchFamily="34" charset="0"/>
                </a:rPr>
                <a:t>the Joys of the Self”</a:t>
              </a:r>
              <a:endParaRPr lang="en-US" sz="1100" dirty="0"/>
            </a:p>
          </p:txBody>
        </p:sp>
      </p:grpSp>
      <p:sp>
        <p:nvSpPr>
          <p:cNvPr id="9" name="Rectangle 8">
            <a:extLst>
              <a:ext uri="{FF2B5EF4-FFF2-40B4-BE49-F238E27FC236}">
                <a16:creationId xmlns:a16="http://schemas.microsoft.com/office/drawing/2014/main" id="{B022E7AC-2791-4079-B5AD-176B9857BC3E}"/>
              </a:ext>
            </a:extLst>
          </p:cNvPr>
          <p:cNvSpPr/>
          <p:nvPr/>
        </p:nvSpPr>
        <p:spPr>
          <a:xfrm>
            <a:off x="1121542" y="246643"/>
            <a:ext cx="2239716" cy="369332"/>
          </a:xfrm>
          <a:prstGeom prst="rect">
            <a:avLst/>
          </a:prstGeom>
        </p:spPr>
        <p:txBody>
          <a:bodyPr wrap="none">
            <a:spAutoFit/>
          </a:bodyPr>
          <a:lstStyle/>
          <a:p>
            <a:pPr algn="ctr"/>
            <a:r>
              <a:rPr lang="en-US" dirty="0">
                <a:solidFill>
                  <a:srgbClr val="960032"/>
                </a:solidFill>
                <a:latin typeface="Pilsen Plakat" panose="02000506020000020004" pitchFamily="2" charset="0"/>
              </a:rPr>
              <a:t>The Gita Intelligence</a:t>
            </a:r>
          </a:p>
        </p:txBody>
      </p:sp>
      <p:sp>
        <p:nvSpPr>
          <p:cNvPr id="13" name="Rectangle 12">
            <a:extLst>
              <a:ext uri="{FF2B5EF4-FFF2-40B4-BE49-F238E27FC236}">
                <a16:creationId xmlns:a16="http://schemas.microsoft.com/office/drawing/2014/main" id="{5EDF4679-8E1F-41CF-97F3-B3E7294F72EE}"/>
              </a:ext>
            </a:extLst>
          </p:cNvPr>
          <p:cNvSpPr/>
          <p:nvPr/>
        </p:nvSpPr>
        <p:spPr>
          <a:xfrm>
            <a:off x="1006397" y="5876464"/>
            <a:ext cx="3025277" cy="923330"/>
          </a:xfrm>
          <a:prstGeom prst="rect">
            <a:avLst/>
          </a:prstGeom>
        </p:spPr>
        <p:txBody>
          <a:bodyPr wrap="square">
            <a:spAutoFit/>
          </a:bodyPr>
          <a:lstStyle/>
          <a:p>
            <a:pPr algn="ctr"/>
            <a:r>
              <a:rPr lang="en-US" dirty="0">
                <a:solidFill>
                  <a:srgbClr val="960032"/>
                </a:solidFill>
                <a:latin typeface="Kenyan Coffee Rg" panose="02000608020200010104" pitchFamily="2" charset="0"/>
              </a:rPr>
              <a:t>come, visit us, and partake of the gems of wisdom from our ancient times, projected on the canvas of a modern era</a:t>
            </a:r>
          </a:p>
        </p:txBody>
      </p:sp>
    </p:spTree>
    <p:extLst>
      <p:ext uri="{BB962C8B-B14F-4D97-AF65-F5344CB8AC3E}">
        <p14:creationId xmlns:p14="http://schemas.microsoft.com/office/powerpoint/2010/main" val="2502405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AF0F0698-2231-47FA-838D-6041C7F5B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9836"/>
            <a:ext cx="4572000" cy="14882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angle 11">
            <a:extLst>
              <a:ext uri="{FF2B5EF4-FFF2-40B4-BE49-F238E27FC236}">
                <a16:creationId xmlns:a16="http://schemas.microsoft.com/office/drawing/2014/main" id="{C4711382-B34A-493B-93C4-CCC9EA48AD01}"/>
              </a:ext>
            </a:extLst>
          </p:cNvPr>
          <p:cNvSpPr/>
          <p:nvPr/>
        </p:nvSpPr>
        <p:spPr>
          <a:xfrm>
            <a:off x="0" y="-1"/>
            <a:ext cx="45720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5295F08-5F5B-4B57-A52B-CE291B7825EE}"/>
              </a:ext>
            </a:extLst>
          </p:cNvPr>
          <p:cNvSpPr txBox="1"/>
          <p:nvPr/>
        </p:nvSpPr>
        <p:spPr>
          <a:xfrm>
            <a:off x="0" y="43933"/>
            <a:ext cx="4572000" cy="369332"/>
          </a:xfrm>
          <a:prstGeom prst="rect">
            <a:avLst/>
          </a:prstGeom>
          <a:noFill/>
        </p:spPr>
        <p:txBody>
          <a:bodyPr wrap="square" rtlCol="0">
            <a:spAutoFit/>
          </a:bodyPr>
          <a:lstStyle/>
          <a:p>
            <a:pPr algn="ctr"/>
            <a:r>
              <a:rPr lang="en-US" dirty="0">
                <a:solidFill>
                  <a:schemeClr val="bg1"/>
                </a:solidFill>
                <a:latin typeface="Pilsen Plakat" panose="02000506020000020004" pitchFamily="2" charset="0"/>
              </a:rPr>
              <a:t>Gita Intelligence for the 21</a:t>
            </a:r>
            <a:r>
              <a:rPr lang="en-US" baseline="30000" dirty="0">
                <a:solidFill>
                  <a:schemeClr val="bg1"/>
                </a:solidFill>
                <a:latin typeface="Pilsen Plakat" panose="02000506020000020004" pitchFamily="2" charset="0"/>
              </a:rPr>
              <a:t>st</a:t>
            </a:r>
            <a:r>
              <a:rPr lang="en-US" dirty="0">
                <a:solidFill>
                  <a:schemeClr val="bg1"/>
                </a:solidFill>
                <a:latin typeface="Pilsen Plakat" panose="02000506020000020004" pitchFamily="2" charset="0"/>
              </a:rPr>
              <a:t> Century</a:t>
            </a:r>
          </a:p>
        </p:txBody>
      </p:sp>
      <p:sp>
        <p:nvSpPr>
          <p:cNvPr id="16" name="TextBox 15">
            <a:extLst>
              <a:ext uri="{FF2B5EF4-FFF2-40B4-BE49-F238E27FC236}">
                <a16:creationId xmlns:a16="http://schemas.microsoft.com/office/drawing/2014/main" id="{79044927-5BFB-406D-8F94-B3B2B74E209D}"/>
              </a:ext>
            </a:extLst>
          </p:cNvPr>
          <p:cNvSpPr txBox="1"/>
          <p:nvPr/>
        </p:nvSpPr>
        <p:spPr>
          <a:xfrm>
            <a:off x="0" y="462387"/>
            <a:ext cx="550151" cy="584775"/>
          </a:xfrm>
          <a:prstGeom prst="rect">
            <a:avLst/>
          </a:prstGeom>
          <a:noFill/>
        </p:spPr>
        <p:txBody>
          <a:bodyPr wrap="square" rtlCol="0">
            <a:spAutoFit/>
          </a:bodyPr>
          <a:lstStyle/>
          <a:p>
            <a:r>
              <a:rPr lang="en-US" sz="3200" b="1" dirty="0">
                <a:solidFill>
                  <a:srgbClr val="FFFF00"/>
                </a:solidFill>
                <a:sym typeface="Wingdings" panose="05000000000000000000" pitchFamily="2" charset="2"/>
              </a:rPr>
              <a:t></a:t>
            </a:r>
            <a:endParaRPr lang="en-US" sz="3200" b="1" dirty="0">
              <a:solidFill>
                <a:srgbClr val="FFFF00"/>
              </a:solidFill>
            </a:endParaRPr>
          </a:p>
        </p:txBody>
      </p:sp>
      <p:sp>
        <p:nvSpPr>
          <p:cNvPr id="17" name="TextBox 16">
            <a:extLst>
              <a:ext uri="{FF2B5EF4-FFF2-40B4-BE49-F238E27FC236}">
                <a16:creationId xmlns:a16="http://schemas.microsoft.com/office/drawing/2014/main" id="{3934AF20-190F-4D15-BC49-B72264E14355}"/>
              </a:ext>
            </a:extLst>
          </p:cNvPr>
          <p:cNvSpPr txBox="1"/>
          <p:nvPr/>
        </p:nvSpPr>
        <p:spPr>
          <a:xfrm>
            <a:off x="398380" y="585497"/>
            <a:ext cx="1544910" cy="338554"/>
          </a:xfrm>
          <a:prstGeom prst="rect">
            <a:avLst/>
          </a:prstGeom>
          <a:noFill/>
        </p:spPr>
        <p:txBody>
          <a:bodyPr wrap="none" rtlCol="0">
            <a:spAutoFit/>
          </a:bodyPr>
          <a:lstStyle/>
          <a:p>
            <a:r>
              <a:rPr lang="en-US" sz="1600" b="1" cap="small" dirty="0">
                <a:solidFill>
                  <a:schemeClr val="bg1"/>
                </a:solidFill>
                <a:latin typeface="Arial Narrow" panose="020B0606020202030204" pitchFamily="34" charset="0"/>
              </a:rPr>
              <a:t>Special Sessions</a:t>
            </a:r>
          </a:p>
        </p:txBody>
      </p:sp>
      <p:sp>
        <p:nvSpPr>
          <p:cNvPr id="2" name="TextBox 1">
            <a:extLst>
              <a:ext uri="{FF2B5EF4-FFF2-40B4-BE49-F238E27FC236}">
                <a16:creationId xmlns:a16="http://schemas.microsoft.com/office/drawing/2014/main" id="{9DD9C4DE-C2D7-4E5A-AEB1-9702E7A380FD}"/>
              </a:ext>
            </a:extLst>
          </p:cNvPr>
          <p:cNvSpPr txBox="1"/>
          <p:nvPr/>
        </p:nvSpPr>
        <p:spPr>
          <a:xfrm>
            <a:off x="398380" y="1905634"/>
            <a:ext cx="3558988" cy="3600986"/>
          </a:xfrm>
          <a:prstGeom prst="rect">
            <a:avLst/>
          </a:prstGeom>
          <a:noFill/>
        </p:spPr>
        <p:txBody>
          <a:bodyPr wrap="none" rtlCol="0">
            <a:spAutoFit/>
          </a:bodyPr>
          <a:lstStyle/>
          <a:p>
            <a:r>
              <a:rPr lang="en-US" sz="1200" dirty="0">
                <a:latin typeface="Pilsen Plakat" panose="02000506020000020004" pitchFamily="2" charset="0"/>
              </a:rPr>
              <a:t>12.August.2018</a:t>
            </a:r>
          </a:p>
          <a:p>
            <a:r>
              <a:rPr lang="en-US" sz="1200" dirty="0">
                <a:latin typeface="Bahnschrift" panose="020B0502040204020203" pitchFamily="34" charset="0"/>
              </a:rPr>
              <a:t>10 AM to 1 PM - Opening session</a:t>
            </a:r>
          </a:p>
          <a:p>
            <a:r>
              <a:rPr lang="en-US" sz="1200" dirty="0">
                <a:latin typeface="Bahnschrift" panose="020B0502040204020203" pitchFamily="34" charset="0"/>
              </a:rPr>
              <a:t>		</a:t>
            </a:r>
            <a:r>
              <a:rPr lang="en-US" sz="1200" dirty="0">
                <a:solidFill>
                  <a:srgbClr val="960032"/>
                </a:solidFill>
                <a:latin typeface="Pilsen Plakat" panose="02000506020000020004" pitchFamily="2" charset="0"/>
              </a:rPr>
              <a:t>Gita Intelligence for the 21</a:t>
            </a:r>
            <a:r>
              <a:rPr lang="en-US" sz="1200" baseline="30000" dirty="0">
                <a:solidFill>
                  <a:srgbClr val="960032"/>
                </a:solidFill>
                <a:latin typeface="Pilsen Plakat" panose="02000506020000020004" pitchFamily="2" charset="0"/>
              </a:rPr>
              <a:t>st</a:t>
            </a:r>
            <a:r>
              <a:rPr lang="en-US" sz="1200" dirty="0">
                <a:solidFill>
                  <a:srgbClr val="960032"/>
                </a:solidFill>
                <a:latin typeface="Pilsen Plakat" panose="02000506020000020004" pitchFamily="2" charset="0"/>
              </a:rPr>
              <a:t> Century</a:t>
            </a:r>
          </a:p>
          <a:p>
            <a:endParaRPr lang="en-US" sz="1200" dirty="0">
              <a:latin typeface="Bahnschrift" panose="020B0502040204020203" pitchFamily="34" charset="0"/>
            </a:endParaRPr>
          </a:p>
          <a:p>
            <a:r>
              <a:rPr lang="en-US" sz="1200" dirty="0">
                <a:latin typeface="Pilsen Plakat" panose="02000506020000020004" pitchFamily="2" charset="0"/>
              </a:rPr>
              <a:t>14.August.2018</a:t>
            </a:r>
          </a:p>
          <a:p>
            <a:r>
              <a:rPr lang="en-US" sz="1200" dirty="0">
                <a:latin typeface="Bahnschrift" panose="020B0502040204020203" pitchFamily="34" charset="0"/>
              </a:rPr>
              <a:t>6 PM to 9 PM – Young Minds Session</a:t>
            </a:r>
          </a:p>
          <a:p>
            <a:r>
              <a:rPr lang="en-US" sz="1200" dirty="0">
                <a:latin typeface="Bahnschrift" panose="020B0502040204020203" pitchFamily="34" charset="0"/>
              </a:rPr>
              <a:t>		</a:t>
            </a:r>
            <a:r>
              <a:rPr lang="en-US" sz="1200" dirty="0">
                <a:solidFill>
                  <a:srgbClr val="960032"/>
                </a:solidFill>
                <a:latin typeface="Pilsen Plakat" panose="02000506020000020004" pitchFamily="2" charset="0"/>
              </a:rPr>
              <a:t>Motivations, Attitudes and Aptitudes</a:t>
            </a:r>
          </a:p>
          <a:p>
            <a:endParaRPr lang="en-US" sz="1200" dirty="0">
              <a:latin typeface="Bahnschrift" panose="020B0502040204020203" pitchFamily="34" charset="0"/>
            </a:endParaRPr>
          </a:p>
          <a:p>
            <a:r>
              <a:rPr lang="en-US" sz="1200" dirty="0">
                <a:latin typeface="Pilsen Plakat" panose="02000506020000020004" pitchFamily="2" charset="0"/>
              </a:rPr>
              <a:t>15.August.2018</a:t>
            </a:r>
          </a:p>
          <a:p>
            <a:r>
              <a:rPr lang="en-US" sz="1200" dirty="0">
                <a:latin typeface="Bahnschrift" panose="020B0502040204020203" pitchFamily="34" charset="0"/>
              </a:rPr>
              <a:t>10 AM to 5 PM – Fresh Minds Session</a:t>
            </a:r>
          </a:p>
          <a:p>
            <a:r>
              <a:rPr lang="en-US" sz="1200" dirty="0">
                <a:latin typeface="Bahnschrift" panose="020B0502040204020203" pitchFamily="34" charset="0"/>
              </a:rPr>
              <a:t>		</a:t>
            </a:r>
            <a:r>
              <a:rPr lang="en-US" sz="1200" dirty="0">
                <a:solidFill>
                  <a:srgbClr val="960032"/>
                </a:solidFill>
                <a:latin typeface="Pilsen Plakat" panose="02000506020000020004" pitchFamily="2" charset="0"/>
              </a:rPr>
              <a:t>Igniting the Infinite</a:t>
            </a:r>
          </a:p>
          <a:p>
            <a:endParaRPr lang="en-US" sz="1200" dirty="0">
              <a:latin typeface="Bahnschrift" panose="020B0502040204020203" pitchFamily="34" charset="0"/>
            </a:endParaRPr>
          </a:p>
          <a:p>
            <a:r>
              <a:rPr lang="en-US" sz="1200" dirty="0">
                <a:latin typeface="Pilsen Plakat" panose="02000506020000020004" pitchFamily="2" charset="0"/>
              </a:rPr>
              <a:t>18.August.2018</a:t>
            </a:r>
          </a:p>
          <a:p>
            <a:r>
              <a:rPr lang="en-US" sz="1200" dirty="0">
                <a:latin typeface="Bahnschrift" panose="020B0502040204020203" pitchFamily="34" charset="0"/>
              </a:rPr>
              <a:t>10 AM to 1 PM – Shaping Minds Session</a:t>
            </a:r>
          </a:p>
          <a:p>
            <a:r>
              <a:rPr lang="en-US" sz="1200" dirty="0">
                <a:latin typeface="Bahnschrift" panose="020B0502040204020203" pitchFamily="34" charset="0"/>
              </a:rPr>
              <a:t>		</a:t>
            </a:r>
            <a:r>
              <a:rPr lang="en-US" sz="1200" dirty="0">
                <a:solidFill>
                  <a:srgbClr val="960032"/>
                </a:solidFill>
                <a:latin typeface="Pilsen Plakat" panose="02000506020000020004" pitchFamily="2" charset="0"/>
              </a:rPr>
              <a:t>Teaching, Teacher, and the Taught</a:t>
            </a:r>
          </a:p>
          <a:p>
            <a:endParaRPr lang="en-US" sz="1200" dirty="0">
              <a:latin typeface="Bahnschrift" panose="020B0502040204020203" pitchFamily="34" charset="0"/>
            </a:endParaRPr>
          </a:p>
          <a:p>
            <a:r>
              <a:rPr lang="en-US" sz="1200" dirty="0">
                <a:latin typeface="Pilsen Plakat" panose="02000506020000020004" pitchFamily="2" charset="0"/>
              </a:rPr>
              <a:t>19.August.2018</a:t>
            </a:r>
          </a:p>
          <a:p>
            <a:r>
              <a:rPr lang="en-US" sz="1200" dirty="0">
                <a:latin typeface="Bahnschrift" panose="020B0502040204020203" pitchFamily="34" charset="0"/>
              </a:rPr>
              <a:t>4 PM to 6 PM – Closing Session</a:t>
            </a:r>
          </a:p>
          <a:p>
            <a:r>
              <a:rPr lang="en-US" sz="1200" dirty="0">
                <a:latin typeface="Bahnschrift" panose="020B0502040204020203" pitchFamily="34" charset="0"/>
              </a:rPr>
              <a:t>		</a:t>
            </a:r>
            <a:r>
              <a:rPr lang="en-US" sz="1200" dirty="0">
                <a:solidFill>
                  <a:srgbClr val="960032"/>
                </a:solidFill>
                <a:latin typeface="Bahnschrift" panose="020B0502040204020203" pitchFamily="34" charset="0"/>
              </a:rPr>
              <a:t> </a:t>
            </a:r>
            <a:r>
              <a:rPr lang="en-US" sz="1200" dirty="0">
                <a:solidFill>
                  <a:srgbClr val="960032"/>
                </a:solidFill>
                <a:latin typeface="Pilsen Plakat" panose="02000506020000020004" pitchFamily="2" charset="0"/>
              </a:rPr>
              <a:t>From the Limited to the Unlimited</a:t>
            </a:r>
          </a:p>
        </p:txBody>
      </p:sp>
      <p:pic>
        <p:nvPicPr>
          <p:cNvPr id="11" name="Picture 10">
            <a:extLst>
              <a:ext uri="{FF2B5EF4-FFF2-40B4-BE49-F238E27FC236}">
                <a16:creationId xmlns:a16="http://schemas.microsoft.com/office/drawing/2014/main" id="{10C2A4FA-9F89-42EF-A3BC-991D50D24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8804"/>
            <a:ext cx="4572000" cy="15735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a:extLst>
              <a:ext uri="{FF2B5EF4-FFF2-40B4-BE49-F238E27FC236}">
                <a16:creationId xmlns:a16="http://schemas.microsoft.com/office/drawing/2014/main" id="{891D63DE-85C2-4A81-A306-D0C741BD9D0C}"/>
              </a:ext>
            </a:extLst>
          </p:cNvPr>
          <p:cNvSpPr txBox="1"/>
          <p:nvPr/>
        </p:nvSpPr>
        <p:spPr>
          <a:xfrm>
            <a:off x="550151" y="5506620"/>
            <a:ext cx="3502882" cy="253916"/>
          </a:xfrm>
          <a:prstGeom prst="rect">
            <a:avLst/>
          </a:prstGeom>
          <a:noFill/>
        </p:spPr>
        <p:txBody>
          <a:bodyPr wrap="none" rtlCol="0">
            <a:spAutoFit/>
          </a:bodyPr>
          <a:lstStyle/>
          <a:p>
            <a:r>
              <a:rPr lang="en-US" sz="1050" dirty="0">
                <a:solidFill>
                  <a:srgbClr val="960032"/>
                </a:solidFill>
                <a:latin typeface="Pilsen Plakat" panose="02000506020000020004" pitchFamily="2" charset="0"/>
              </a:rPr>
              <a:t>Exhibition will be open from 9 AM to 9 PM on all days</a:t>
            </a:r>
          </a:p>
        </p:txBody>
      </p:sp>
    </p:spTree>
    <p:extLst>
      <p:ext uri="{BB962C8B-B14F-4D97-AF65-F5344CB8AC3E}">
        <p14:creationId xmlns:p14="http://schemas.microsoft.com/office/powerpoint/2010/main" val="3036999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675B4D92-6EB0-403E-97EC-AA67973DC467}"/>
              </a:ext>
            </a:extLst>
          </p:cNvPr>
          <p:cNvCxnSpPr>
            <a:cxnSpLocks/>
          </p:cNvCxnSpPr>
          <p:nvPr/>
        </p:nvCxnSpPr>
        <p:spPr>
          <a:xfrm>
            <a:off x="3304678" y="4581261"/>
            <a:ext cx="0" cy="4572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0BD600-E744-401C-8503-89A8B033C2BD}"/>
              </a:ext>
            </a:extLst>
          </p:cNvPr>
          <p:cNvCxnSpPr>
            <a:cxnSpLocks/>
          </p:cNvCxnSpPr>
          <p:nvPr/>
        </p:nvCxnSpPr>
        <p:spPr>
          <a:xfrm>
            <a:off x="2953692" y="2655469"/>
            <a:ext cx="0" cy="640080"/>
          </a:xfrm>
          <a:prstGeom prst="line">
            <a:avLst/>
          </a:prstGeom>
          <a:ln w="127000">
            <a:solidFill>
              <a:srgbClr val="96003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64EFF47-6987-4065-9B72-00ED4C1012EE}"/>
              </a:ext>
            </a:extLst>
          </p:cNvPr>
          <p:cNvCxnSpPr>
            <a:cxnSpLocks/>
          </p:cNvCxnSpPr>
          <p:nvPr/>
        </p:nvCxnSpPr>
        <p:spPr>
          <a:xfrm>
            <a:off x="1877662" y="2660083"/>
            <a:ext cx="0" cy="640080"/>
          </a:xfrm>
          <a:prstGeom prst="line">
            <a:avLst/>
          </a:prstGeom>
          <a:ln w="127000">
            <a:solidFill>
              <a:srgbClr val="96003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58DB538-6524-417F-8D24-7C2E07CF9FCD}"/>
              </a:ext>
            </a:extLst>
          </p:cNvPr>
          <p:cNvCxnSpPr>
            <a:cxnSpLocks/>
          </p:cNvCxnSpPr>
          <p:nvPr/>
        </p:nvCxnSpPr>
        <p:spPr>
          <a:xfrm>
            <a:off x="806242" y="2660083"/>
            <a:ext cx="0" cy="64008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2881FE2-0BE4-4284-B2B9-FB65735953CD}"/>
              </a:ext>
            </a:extLst>
          </p:cNvPr>
          <p:cNvCxnSpPr>
            <a:cxnSpLocks/>
          </p:cNvCxnSpPr>
          <p:nvPr/>
        </p:nvCxnSpPr>
        <p:spPr>
          <a:xfrm flipV="1">
            <a:off x="3304678" y="4151904"/>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6E232453-16CA-4A36-892D-21BC30FA4812}"/>
              </a:ext>
            </a:extLst>
          </p:cNvPr>
          <p:cNvGrpSpPr/>
          <p:nvPr/>
        </p:nvGrpSpPr>
        <p:grpSpPr>
          <a:xfrm>
            <a:off x="598555" y="2438412"/>
            <a:ext cx="3214260" cy="1071419"/>
            <a:chOff x="755567" y="1440875"/>
            <a:chExt cx="3214260" cy="1071419"/>
          </a:xfrm>
        </p:grpSpPr>
        <p:cxnSp>
          <p:nvCxnSpPr>
            <p:cNvPr id="27" name="Straight Connector 26">
              <a:extLst>
                <a:ext uri="{FF2B5EF4-FFF2-40B4-BE49-F238E27FC236}">
                  <a16:creationId xmlns:a16="http://schemas.microsoft.com/office/drawing/2014/main" id="{34204FC5-356B-415C-A5B9-E794046BC6C9}"/>
                </a:ext>
              </a:extLst>
            </p:cNvPr>
            <p:cNvCxnSpPr/>
            <p:nvPr/>
          </p:nvCxnSpPr>
          <p:spPr>
            <a:xfrm>
              <a:off x="757381" y="1440875"/>
              <a:ext cx="3200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5566EDA-0AD4-408D-85AA-DC88531C89F0}"/>
                </a:ext>
              </a:extLst>
            </p:cNvPr>
            <p:cNvCxnSpPr/>
            <p:nvPr/>
          </p:nvCxnSpPr>
          <p:spPr>
            <a:xfrm>
              <a:off x="764803" y="1662551"/>
              <a:ext cx="3200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E073015-152C-443C-BA98-6200729EECC8}"/>
                </a:ext>
              </a:extLst>
            </p:cNvPr>
            <p:cNvCxnSpPr/>
            <p:nvPr/>
          </p:nvCxnSpPr>
          <p:spPr>
            <a:xfrm>
              <a:off x="769427" y="1861131"/>
              <a:ext cx="3200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BA83F55-EC25-4795-B02D-C0B4306F5E17}"/>
                </a:ext>
              </a:extLst>
            </p:cNvPr>
            <p:cNvCxnSpPr/>
            <p:nvPr/>
          </p:nvCxnSpPr>
          <p:spPr>
            <a:xfrm>
              <a:off x="764803" y="2068950"/>
              <a:ext cx="3200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8EA4045-B324-4661-BEF4-F848D298FF5D}"/>
                </a:ext>
              </a:extLst>
            </p:cNvPr>
            <p:cNvCxnSpPr/>
            <p:nvPr/>
          </p:nvCxnSpPr>
          <p:spPr>
            <a:xfrm>
              <a:off x="755567" y="2281385"/>
              <a:ext cx="3200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4925EC-22E9-4FCA-8A46-1BB606D989CA}"/>
                </a:ext>
              </a:extLst>
            </p:cNvPr>
            <p:cNvCxnSpPr/>
            <p:nvPr/>
          </p:nvCxnSpPr>
          <p:spPr>
            <a:xfrm>
              <a:off x="764803" y="2512294"/>
              <a:ext cx="3200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FCAA04EC-AFBE-4C47-8FC8-15991DF1C556}"/>
              </a:ext>
            </a:extLst>
          </p:cNvPr>
          <p:cNvGrpSpPr/>
          <p:nvPr/>
        </p:nvGrpSpPr>
        <p:grpSpPr>
          <a:xfrm>
            <a:off x="806242" y="80154"/>
            <a:ext cx="2147450" cy="1322085"/>
            <a:chOff x="1046378" y="209458"/>
            <a:chExt cx="2147450" cy="1322085"/>
          </a:xfrm>
        </p:grpSpPr>
        <p:sp>
          <p:nvSpPr>
            <p:cNvPr id="44" name="TextBox 43">
              <a:extLst>
                <a:ext uri="{FF2B5EF4-FFF2-40B4-BE49-F238E27FC236}">
                  <a16:creationId xmlns:a16="http://schemas.microsoft.com/office/drawing/2014/main" id="{DB04D8BA-8B95-448D-BD5D-56E8C02B0AF7}"/>
                </a:ext>
              </a:extLst>
            </p:cNvPr>
            <p:cNvSpPr txBox="1"/>
            <p:nvPr/>
          </p:nvSpPr>
          <p:spPr>
            <a:xfrm>
              <a:off x="1046378" y="209458"/>
              <a:ext cx="1191352" cy="261610"/>
            </a:xfrm>
            <a:prstGeom prst="rect">
              <a:avLst/>
            </a:prstGeom>
            <a:solidFill>
              <a:srgbClr val="92D050"/>
            </a:solidFill>
          </p:spPr>
          <p:txBody>
            <a:bodyPr wrap="none" rtlCol="0">
              <a:spAutoFit/>
            </a:bodyPr>
            <a:lstStyle/>
            <a:p>
              <a:r>
                <a:rPr lang="en-US" sz="1100" dirty="0">
                  <a:latin typeface="Pilsen Plakat" panose="02000506020000020004" pitchFamily="2" charset="0"/>
                </a:rPr>
                <a:t>Opening Session</a:t>
              </a:r>
            </a:p>
          </p:txBody>
        </p:sp>
        <p:sp>
          <p:nvSpPr>
            <p:cNvPr id="47" name="TextBox 46">
              <a:extLst>
                <a:ext uri="{FF2B5EF4-FFF2-40B4-BE49-F238E27FC236}">
                  <a16:creationId xmlns:a16="http://schemas.microsoft.com/office/drawing/2014/main" id="{8713670A-DC10-4E40-A55B-58924F7935DB}"/>
                </a:ext>
              </a:extLst>
            </p:cNvPr>
            <p:cNvSpPr txBox="1"/>
            <p:nvPr/>
          </p:nvSpPr>
          <p:spPr>
            <a:xfrm>
              <a:off x="1054336" y="423547"/>
              <a:ext cx="2139492" cy="1107996"/>
            </a:xfrm>
            <a:prstGeom prst="rect">
              <a:avLst/>
            </a:prstGeom>
            <a:noFill/>
          </p:spPr>
          <p:txBody>
            <a:bodyPr wrap="square" rtlCol="0">
              <a:spAutoFit/>
            </a:bodyPr>
            <a:lstStyle/>
            <a:p>
              <a:r>
                <a:rPr lang="en-US" sz="1100" b="1" cap="small" dirty="0">
                  <a:latin typeface="Times New Roman" panose="02020603050405020304" pitchFamily="18" charset="0"/>
                  <a:cs typeface="Times New Roman" panose="02020603050405020304" pitchFamily="18" charset="0"/>
                </a:rPr>
                <a:t>Gita intelligence for the the modern world</a:t>
              </a:r>
            </a:p>
            <a:p>
              <a:r>
                <a:rPr lang="en-US" sz="1050" dirty="0">
                  <a:latin typeface="Bell MT" panose="02020503060305020303" pitchFamily="18" charset="0"/>
                </a:rPr>
                <a:t>Dr. Suvarna Nalappat</a:t>
              </a:r>
            </a:p>
            <a:p>
              <a:r>
                <a:rPr lang="en-US" sz="1050" dirty="0">
                  <a:latin typeface="Bell MT" panose="02020503060305020303" pitchFamily="18" charset="0"/>
                </a:rPr>
                <a:t>Dr. Sulochana Nalappat</a:t>
              </a:r>
            </a:p>
            <a:p>
              <a:r>
                <a:rPr lang="en-US" sz="1050" dirty="0">
                  <a:latin typeface="Bell MT" panose="02020503060305020303" pitchFamily="18" charset="0"/>
                </a:rPr>
                <a:t>Ms. Kairali Narayanan</a:t>
              </a:r>
            </a:p>
            <a:p>
              <a:r>
                <a:rPr lang="en-US" sz="1050" dirty="0">
                  <a:latin typeface="Bell MT" panose="02020503060305020303" pitchFamily="18" charset="0"/>
                </a:rPr>
                <a:t>Ms. Prasanna Varma</a:t>
              </a:r>
            </a:p>
          </p:txBody>
        </p:sp>
      </p:grpSp>
      <p:cxnSp>
        <p:nvCxnSpPr>
          <p:cNvPr id="43" name="Straight Connector 42">
            <a:extLst>
              <a:ext uri="{FF2B5EF4-FFF2-40B4-BE49-F238E27FC236}">
                <a16:creationId xmlns:a16="http://schemas.microsoft.com/office/drawing/2014/main" id="{D5A75C54-7175-488B-80EF-7B76D746D5A8}"/>
              </a:ext>
            </a:extLst>
          </p:cNvPr>
          <p:cNvCxnSpPr>
            <a:cxnSpLocks/>
          </p:cNvCxnSpPr>
          <p:nvPr/>
        </p:nvCxnSpPr>
        <p:spPr>
          <a:xfrm>
            <a:off x="607791" y="5634974"/>
            <a:ext cx="3200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Right Triangle 2">
            <a:extLst>
              <a:ext uri="{FF2B5EF4-FFF2-40B4-BE49-F238E27FC236}">
                <a16:creationId xmlns:a16="http://schemas.microsoft.com/office/drawing/2014/main" id="{2DCFF2FA-A144-4936-9D0E-9707343CAE86}"/>
              </a:ext>
            </a:extLst>
          </p:cNvPr>
          <p:cNvSpPr/>
          <p:nvPr/>
        </p:nvSpPr>
        <p:spPr>
          <a:xfrm rot="10800000">
            <a:off x="3200400" y="0"/>
            <a:ext cx="1371600" cy="1828800"/>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73C33CF3-5C5A-4988-B0D1-5944124B80AD}"/>
              </a:ext>
            </a:extLst>
          </p:cNvPr>
          <p:cNvGrpSpPr/>
          <p:nvPr/>
        </p:nvGrpSpPr>
        <p:grpSpPr>
          <a:xfrm>
            <a:off x="64715" y="3666216"/>
            <a:ext cx="3674019" cy="554012"/>
            <a:chOff x="1071418" y="55466"/>
            <a:chExt cx="3674019" cy="554012"/>
          </a:xfrm>
        </p:grpSpPr>
        <p:sp>
          <p:nvSpPr>
            <p:cNvPr id="7" name="TextBox 6">
              <a:extLst>
                <a:ext uri="{FF2B5EF4-FFF2-40B4-BE49-F238E27FC236}">
                  <a16:creationId xmlns:a16="http://schemas.microsoft.com/office/drawing/2014/main" id="{89D79BEF-02BC-40E6-8ACD-7BE252379EE0}"/>
                </a:ext>
              </a:extLst>
            </p:cNvPr>
            <p:cNvSpPr txBox="1"/>
            <p:nvPr/>
          </p:nvSpPr>
          <p:spPr>
            <a:xfrm>
              <a:off x="1071418" y="240146"/>
              <a:ext cx="3470822" cy="369332"/>
            </a:xfrm>
            <a:prstGeom prst="rect">
              <a:avLst/>
            </a:prstGeom>
            <a:noFill/>
          </p:spPr>
          <p:txBody>
            <a:bodyPr wrap="none" rtlCol="0">
              <a:spAutoFit/>
            </a:bodyPr>
            <a:lstStyle/>
            <a:p>
              <a:r>
                <a:rPr lang="en-US" b="1" dirty="0">
                  <a:latin typeface="Bahnschrift" panose="020B0502040204020203" pitchFamily="34" charset="0"/>
                </a:rPr>
                <a:t>AUG</a:t>
              </a:r>
              <a:r>
                <a:rPr lang="en-US" dirty="0">
                  <a:latin typeface="Bahnschrift" panose="020B0502040204020203" pitchFamily="34" charset="0"/>
                </a:rPr>
                <a:t>   </a:t>
              </a:r>
              <a:r>
                <a:rPr lang="en-US" dirty="0">
                  <a:solidFill>
                    <a:srgbClr val="960032"/>
                  </a:solidFill>
                  <a:latin typeface="Bahnschrift" panose="020B0502040204020203" pitchFamily="34" charset="0"/>
                </a:rPr>
                <a:t>12</a:t>
              </a:r>
              <a:r>
                <a:rPr lang="en-US" dirty="0">
                  <a:solidFill>
                    <a:srgbClr val="C00000"/>
                  </a:solidFill>
                  <a:latin typeface="Bahnschrift" panose="020B0502040204020203" pitchFamily="34" charset="0"/>
                </a:rPr>
                <a:t> </a:t>
              </a:r>
              <a:r>
                <a:rPr lang="en-US" dirty="0">
                  <a:latin typeface="Bahnschrift" panose="020B0502040204020203" pitchFamily="34" charset="0"/>
                </a:rPr>
                <a:t>   13    14    15    16    17    </a:t>
              </a:r>
              <a:r>
                <a:rPr lang="en-US" dirty="0">
                  <a:solidFill>
                    <a:srgbClr val="960032"/>
                  </a:solidFill>
                  <a:latin typeface="Bahnschrift" panose="020B0502040204020203" pitchFamily="34" charset="0"/>
                </a:rPr>
                <a:t>18    19</a:t>
              </a:r>
            </a:p>
          </p:txBody>
        </p:sp>
        <p:sp>
          <p:nvSpPr>
            <p:cNvPr id="8" name="TextBox 7">
              <a:extLst>
                <a:ext uri="{FF2B5EF4-FFF2-40B4-BE49-F238E27FC236}">
                  <a16:creationId xmlns:a16="http://schemas.microsoft.com/office/drawing/2014/main" id="{BA5E4424-1F90-4636-924A-D5EA9AD0E0B5}"/>
                </a:ext>
              </a:extLst>
            </p:cNvPr>
            <p:cNvSpPr txBox="1"/>
            <p:nvPr/>
          </p:nvSpPr>
          <p:spPr>
            <a:xfrm>
              <a:off x="1683951" y="55466"/>
              <a:ext cx="3061486" cy="307777"/>
            </a:xfrm>
            <a:prstGeom prst="rect">
              <a:avLst/>
            </a:prstGeom>
            <a:noFill/>
          </p:spPr>
          <p:txBody>
            <a:bodyPr wrap="square" rtlCol="0">
              <a:spAutoFit/>
            </a:bodyPr>
            <a:lstStyle/>
            <a:p>
              <a:r>
                <a:rPr lang="en-US" sz="1400" dirty="0">
                  <a:solidFill>
                    <a:srgbClr val="960032"/>
                  </a:solidFill>
                </a:rPr>
                <a:t>S</a:t>
              </a:r>
              <a:r>
                <a:rPr lang="en-US" sz="1400" dirty="0"/>
                <a:t>      M      T      W      T       F       </a:t>
              </a:r>
              <a:r>
                <a:rPr lang="en-US" sz="1400" dirty="0">
                  <a:solidFill>
                    <a:srgbClr val="960032"/>
                  </a:solidFill>
                </a:rPr>
                <a:t>S       S</a:t>
              </a:r>
            </a:p>
          </p:txBody>
        </p:sp>
      </p:grpSp>
      <p:sp>
        <p:nvSpPr>
          <p:cNvPr id="9" name="Rectangle 8">
            <a:extLst>
              <a:ext uri="{FF2B5EF4-FFF2-40B4-BE49-F238E27FC236}">
                <a16:creationId xmlns:a16="http://schemas.microsoft.com/office/drawing/2014/main" id="{F7BCFD1B-4A21-4861-BAD8-6797297EE604}"/>
              </a:ext>
            </a:extLst>
          </p:cNvPr>
          <p:cNvSpPr/>
          <p:nvPr/>
        </p:nvSpPr>
        <p:spPr>
          <a:xfrm>
            <a:off x="-72860" y="2336009"/>
            <a:ext cx="740561" cy="3539430"/>
          </a:xfrm>
          <a:prstGeom prst="rect">
            <a:avLst/>
          </a:prstGeom>
        </p:spPr>
        <p:txBody>
          <a:bodyPr wrap="square">
            <a:spAutoFit/>
          </a:bodyPr>
          <a:lstStyle/>
          <a:p>
            <a:pPr algn="r"/>
            <a:r>
              <a:rPr lang="en-US" sz="1400" dirty="0">
                <a:latin typeface="Agency FB" panose="020B0503020202020204" pitchFamily="34" charset="0"/>
              </a:rPr>
              <a:t>9:00 AM </a:t>
            </a:r>
          </a:p>
          <a:p>
            <a:pPr algn="r"/>
            <a:r>
              <a:rPr lang="en-US" sz="1400" dirty="0">
                <a:latin typeface="Agency FB" panose="020B0503020202020204" pitchFamily="34" charset="0"/>
              </a:rPr>
              <a:t>10:00 AM </a:t>
            </a:r>
          </a:p>
          <a:p>
            <a:pPr algn="r"/>
            <a:r>
              <a:rPr lang="en-US" sz="1400" dirty="0">
                <a:latin typeface="Agency FB" panose="020B0503020202020204" pitchFamily="34" charset="0"/>
              </a:rPr>
              <a:t>11:00 AM </a:t>
            </a:r>
          </a:p>
          <a:p>
            <a:pPr algn="r"/>
            <a:r>
              <a:rPr lang="en-US" sz="1400" dirty="0">
                <a:latin typeface="Agency FB" panose="020B0503020202020204" pitchFamily="34" charset="0"/>
              </a:rPr>
              <a:t>12:00 PM </a:t>
            </a:r>
          </a:p>
          <a:p>
            <a:pPr algn="r"/>
            <a:r>
              <a:rPr lang="en-US" sz="1400" dirty="0">
                <a:latin typeface="Agency FB" panose="020B0503020202020204" pitchFamily="34" charset="0"/>
              </a:rPr>
              <a:t>1:00 PM </a:t>
            </a:r>
          </a:p>
          <a:p>
            <a:pPr algn="r"/>
            <a:r>
              <a:rPr lang="en-US" sz="1400" dirty="0">
                <a:latin typeface="Agency FB" panose="020B0503020202020204" pitchFamily="34" charset="0"/>
              </a:rPr>
              <a:t>2:00 PM </a:t>
            </a:r>
          </a:p>
          <a:p>
            <a:pPr algn="r"/>
            <a:endParaRPr lang="en-US" sz="1400" dirty="0">
              <a:latin typeface="Agency FB" panose="020B0503020202020204" pitchFamily="34" charset="0"/>
            </a:endParaRPr>
          </a:p>
          <a:p>
            <a:pPr algn="r"/>
            <a:endParaRPr lang="en-US" sz="1400" dirty="0">
              <a:latin typeface="Agency FB" panose="020B0503020202020204" pitchFamily="34" charset="0"/>
            </a:endParaRPr>
          </a:p>
          <a:p>
            <a:pPr algn="r"/>
            <a:endParaRPr lang="en-US" sz="1400" dirty="0">
              <a:latin typeface="Agency FB" panose="020B0503020202020204" pitchFamily="34" charset="0"/>
            </a:endParaRPr>
          </a:p>
          <a:p>
            <a:pPr algn="r"/>
            <a:r>
              <a:rPr lang="en-US" sz="1400" dirty="0">
                <a:latin typeface="Agency FB" panose="020B0503020202020204" pitchFamily="34" charset="0"/>
              </a:rPr>
              <a:t>3:00 PM </a:t>
            </a:r>
          </a:p>
          <a:p>
            <a:pPr algn="r"/>
            <a:r>
              <a:rPr lang="en-US" sz="1400" dirty="0">
                <a:latin typeface="Agency FB" panose="020B0503020202020204" pitchFamily="34" charset="0"/>
              </a:rPr>
              <a:t>4:00 PM </a:t>
            </a:r>
          </a:p>
          <a:p>
            <a:pPr algn="r"/>
            <a:r>
              <a:rPr lang="en-US" sz="1400" dirty="0">
                <a:latin typeface="Agency FB" panose="020B0503020202020204" pitchFamily="34" charset="0"/>
              </a:rPr>
              <a:t>5:00 PM </a:t>
            </a:r>
          </a:p>
          <a:p>
            <a:pPr algn="r"/>
            <a:r>
              <a:rPr lang="en-US" sz="1400" dirty="0">
                <a:latin typeface="Agency FB" panose="020B0503020202020204" pitchFamily="34" charset="0"/>
              </a:rPr>
              <a:t>6:00 PM </a:t>
            </a:r>
          </a:p>
          <a:p>
            <a:pPr algn="r"/>
            <a:r>
              <a:rPr lang="en-US" sz="1400" dirty="0">
                <a:latin typeface="Agency FB" panose="020B0503020202020204" pitchFamily="34" charset="0"/>
              </a:rPr>
              <a:t>7:00 PM </a:t>
            </a:r>
          </a:p>
          <a:p>
            <a:pPr algn="r"/>
            <a:r>
              <a:rPr lang="en-US" sz="1400" dirty="0">
                <a:latin typeface="Agency FB" panose="020B0503020202020204" pitchFamily="34" charset="0"/>
              </a:rPr>
              <a:t>8:00 PM </a:t>
            </a:r>
          </a:p>
          <a:p>
            <a:pPr algn="r"/>
            <a:r>
              <a:rPr lang="en-US" sz="1400" dirty="0">
                <a:latin typeface="Agency FB" panose="020B0503020202020204" pitchFamily="34" charset="0"/>
              </a:rPr>
              <a:t>9:00 PM </a:t>
            </a:r>
          </a:p>
        </p:txBody>
      </p:sp>
      <p:cxnSp>
        <p:nvCxnSpPr>
          <p:cNvPr id="12" name="Straight Connector 11">
            <a:extLst>
              <a:ext uri="{FF2B5EF4-FFF2-40B4-BE49-F238E27FC236}">
                <a16:creationId xmlns:a16="http://schemas.microsoft.com/office/drawing/2014/main" id="{424AD1A6-8F0F-4CE4-8167-2E6FF725DBF5}"/>
              </a:ext>
            </a:extLst>
          </p:cNvPr>
          <p:cNvCxnSpPr>
            <a:cxnSpLocks/>
          </p:cNvCxnSpPr>
          <p:nvPr/>
        </p:nvCxnSpPr>
        <p:spPr>
          <a:xfrm>
            <a:off x="1517446" y="4992265"/>
            <a:ext cx="0" cy="640080"/>
          </a:xfrm>
          <a:prstGeom prst="line">
            <a:avLst/>
          </a:prstGeom>
          <a:ln w="127000">
            <a:solidFill>
              <a:srgbClr val="96003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214B02-6113-415F-8127-ACFAC7442B82}"/>
              </a:ext>
            </a:extLst>
          </p:cNvPr>
          <p:cNvCxnSpPr>
            <a:cxnSpLocks/>
          </p:cNvCxnSpPr>
          <p:nvPr/>
        </p:nvCxnSpPr>
        <p:spPr>
          <a:xfrm flipV="1">
            <a:off x="806242" y="3285393"/>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989236-20F0-49CB-AA29-FD2D9B8A96CB}"/>
              </a:ext>
            </a:extLst>
          </p:cNvPr>
          <p:cNvCxnSpPr>
            <a:cxnSpLocks/>
          </p:cNvCxnSpPr>
          <p:nvPr/>
        </p:nvCxnSpPr>
        <p:spPr>
          <a:xfrm>
            <a:off x="1877662" y="3285393"/>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6412270-384F-41DD-994A-AB08D14CD35E}"/>
              </a:ext>
            </a:extLst>
          </p:cNvPr>
          <p:cNvCxnSpPr>
            <a:cxnSpLocks/>
          </p:cNvCxnSpPr>
          <p:nvPr/>
        </p:nvCxnSpPr>
        <p:spPr>
          <a:xfrm>
            <a:off x="2953692" y="3285393"/>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E8CAEC-F9BF-4AED-AA36-85DA49216775}"/>
              </a:ext>
            </a:extLst>
          </p:cNvPr>
          <p:cNvCxnSpPr>
            <a:cxnSpLocks/>
          </p:cNvCxnSpPr>
          <p:nvPr/>
        </p:nvCxnSpPr>
        <p:spPr>
          <a:xfrm flipV="1">
            <a:off x="1517446" y="4170376"/>
            <a:ext cx="0" cy="822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508FB0D-C044-441D-8A20-637075949C86}"/>
              </a:ext>
            </a:extLst>
          </p:cNvPr>
          <p:cNvCxnSpPr>
            <a:cxnSpLocks/>
          </p:cNvCxnSpPr>
          <p:nvPr/>
        </p:nvCxnSpPr>
        <p:spPr>
          <a:xfrm>
            <a:off x="600369" y="2438412"/>
            <a:ext cx="0" cy="3285373"/>
          </a:xfrm>
          <a:prstGeom prst="line">
            <a:avLst/>
          </a:prstGeom>
          <a:ln>
            <a:solidFill>
              <a:srgbClr val="96003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CBA1B4E-8D6F-4B95-BF0E-253134CDC574}"/>
              </a:ext>
            </a:extLst>
          </p:cNvPr>
          <p:cNvCxnSpPr>
            <a:cxnSpLocks/>
          </p:cNvCxnSpPr>
          <p:nvPr/>
        </p:nvCxnSpPr>
        <p:spPr>
          <a:xfrm>
            <a:off x="806242" y="192481"/>
            <a:ext cx="0" cy="246888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3C531468-9CCA-4F76-807B-34B31E350696}"/>
              </a:ext>
            </a:extLst>
          </p:cNvPr>
          <p:cNvGrpSpPr/>
          <p:nvPr/>
        </p:nvGrpSpPr>
        <p:grpSpPr>
          <a:xfrm>
            <a:off x="415638" y="5785776"/>
            <a:ext cx="1763339" cy="861551"/>
            <a:chOff x="1719325" y="209458"/>
            <a:chExt cx="1565294" cy="861551"/>
          </a:xfrm>
        </p:grpSpPr>
        <p:sp>
          <p:nvSpPr>
            <p:cNvPr id="50" name="TextBox 49">
              <a:extLst>
                <a:ext uri="{FF2B5EF4-FFF2-40B4-BE49-F238E27FC236}">
                  <a16:creationId xmlns:a16="http://schemas.microsoft.com/office/drawing/2014/main" id="{053FF994-D3BC-4FE0-8A2E-9C421E14F389}"/>
                </a:ext>
              </a:extLst>
            </p:cNvPr>
            <p:cNvSpPr txBox="1"/>
            <p:nvPr/>
          </p:nvSpPr>
          <p:spPr>
            <a:xfrm>
              <a:off x="1729863" y="209458"/>
              <a:ext cx="973343" cy="261610"/>
            </a:xfrm>
            <a:prstGeom prst="rect">
              <a:avLst/>
            </a:prstGeom>
            <a:solidFill>
              <a:srgbClr val="92D050"/>
            </a:solidFill>
          </p:spPr>
          <p:txBody>
            <a:bodyPr wrap="none" rtlCol="0">
              <a:spAutoFit/>
            </a:bodyPr>
            <a:lstStyle/>
            <a:p>
              <a:r>
                <a:rPr lang="en-US" sz="1100" dirty="0">
                  <a:latin typeface="Pilsen Plakat" panose="02000506020000020004" pitchFamily="2" charset="0"/>
                </a:rPr>
                <a:t>Young Minds</a:t>
              </a:r>
            </a:p>
          </p:txBody>
        </p:sp>
        <p:sp>
          <p:nvSpPr>
            <p:cNvPr id="51" name="TextBox 50">
              <a:extLst>
                <a:ext uri="{FF2B5EF4-FFF2-40B4-BE49-F238E27FC236}">
                  <a16:creationId xmlns:a16="http://schemas.microsoft.com/office/drawing/2014/main" id="{83B9DE58-8AA4-403C-BCF9-9F30695AFB24}"/>
                </a:ext>
              </a:extLst>
            </p:cNvPr>
            <p:cNvSpPr txBox="1"/>
            <p:nvPr/>
          </p:nvSpPr>
          <p:spPr>
            <a:xfrm>
              <a:off x="1719325" y="470845"/>
              <a:ext cx="1565294" cy="600164"/>
            </a:xfrm>
            <a:prstGeom prst="rect">
              <a:avLst/>
            </a:prstGeom>
            <a:noFill/>
          </p:spPr>
          <p:txBody>
            <a:bodyPr wrap="square" rtlCol="0">
              <a:spAutoFit/>
            </a:bodyPr>
            <a:lstStyle/>
            <a:p>
              <a:r>
                <a:rPr lang="en-US" sz="1100" b="1" cap="small" dirty="0">
                  <a:latin typeface="Times New Roman" panose="02020603050405020304" pitchFamily="18" charset="0"/>
                  <a:cs typeface="Times New Roman" panose="02020603050405020304" pitchFamily="18" charset="0"/>
                </a:rPr>
                <a:t>Attitudes, &amp; Aptitudes</a:t>
              </a:r>
            </a:p>
            <a:p>
              <a:r>
                <a:rPr lang="en-US" sz="1050" dirty="0">
                  <a:latin typeface="Bell MT" panose="02020503060305020303" pitchFamily="18" charset="0"/>
                </a:rPr>
                <a:t>Prof. N Raman Menon</a:t>
              </a:r>
              <a:br>
                <a:rPr lang="en-US" sz="1050" dirty="0">
                  <a:latin typeface="Bell MT" panose="02020503060305020303" pitchFamily="18" charset="0"/>
                </a:rPr>
              </a:br>
              <a:r>
                <a:rPr lang="en-US" sz="1050" dirty="0">
                  <a:latin typeface="Bell MT" panose="02020503060305020303" pitchFamily="18" charset="0"/>
                </a:rPr>
                <a:t>Mr. S Ananthanarayanan</a:t>
              </a:r>
            </a:p>
          </p:txBody>
        </p:sp>
      </p:grpSp>
      <p:cxnSp>
        <p:nvCxnSpPr>
          <p:cNvPr id="53" name="Straight Connector 52">
            <a:extLst>
              <a:ext uri="{FF2B5EF4-FFF2-40B4-BE49-F238E27FC236}">
                <a16:creationId xmlns:a16="http://schemas.microsoft.com/office/drawing/2014/main" id="{A13CABC6-3018-46E4-8DDA-3105079B40AB}"/>
              </a:ext>
            </a:extLst>
          </p:cNvPr>
          <p:cNvCxnSpPr>
            <a:cxnSpLocks/>
          </p:cNvCxnSpPr>
          <p:nvPr/>
        </p:nvCxnSpPr>
        <p:spPr>
          <a:xfrm>
            <a:off x="1508210" y="5632345"/>
            <a:ext cx="0" cy="27432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9C1FF042-EA13-44C6-BCB3-90F3EDE73C27}"/>
              </a:ext>
            </a:extLst>
          </p:cNvPr>
          <p:cNvGrpSpPr/>
          <p:nvPr/>
        </p:nvGrpSpPr>
        <p:grpSpPr>
          <a:xfrm>
            <a:off x="1879967" y="1348745"/>
            <a:ext cx="2147450" cy="692274"/>
            <a:chOff x="1046378" y="209458"/>
            <a:chExt cx="2147450" cy="692274"/>
          </a:xfrm>
        </p:grpSpPr>
        <p:sp>
          <p:nvSpPr>
            <p:cNvPr id="55" name="TextBox 54">
              <a:extLst>
                <a:ext uri="{FF2B5EF4-FFF2-40B4-BE49-F238E27FC236}">
                  <a16:creationId xmlns:a16="http://schemas.microsoft.com/office/drawing/2014/main" id="{8AD1DEC7-E756-445C-B052-3ED0F22D71BC}"/>
                </a:ext>
              </a:extLst>
            </p:cNvPr>
            <p:cNvSpPr txBox="1"/>
            <p:nvPr/>
          </p:nvSpPr>
          <p:spPr>
            <a:xfrm>
              <a:off x="1046378" y="209458"/>
              <a:ext cx="925253" cy="261610"/>
            </a:xfrm>
            <a:prstGeom prst="rect">
              <a:avLst/>
            </a:prstGeom>
            <a:solidFill>
              <a:srgbClr val="92D050"/>
            </a:solidFill>
          </p:spPr>
          <p:txBody>
            <a:bodyPr wrap="none" rtlCol="0">
              <a:spAutoFit/>
            </a:bodyPr>
            <a:lstStyle/>
            <a:p>
              <a:r>
                <a:rPr lang="en-US" sz="1100" dirty="0">
                  <a:latin typeface="Pilsen Plakat" panose="02000506020000020004" pitchFamily="2" charset="0"/>
                </a:rPr>
                <a:t>Fresh Minds</a:t>
              </a:r>
            </a:p>
          </p:txBody>
        </p:sp>
        <p:sp>
          <p:nvSpPr>
            <p:cNvPr id="56" name="TextBox 55">
              <a:extLst>
                <a:ext uri="{FF2B5EF4-FFF2-40B4-BE49-F238E27FC236}">
                  <a16:creationId xmlns:a16="http://schemas.microsoft.com/office/drawing/2014/main" id="{6167555D-09CA-4707-B3F3-1256D524272C}"/>
                </a:ext>
              </a:extLst>
            </p:cNvPr>
            <p:cNvSpPr txBox="1"/>
            <p:nvPr/>
          </p:nvSpPr>
          <p:spPr>
            <a:xfrm>
              <a:off x="1054336" y="470845"/>
              <a:ext cx="2139492" cy="430887"/>
            </a:xfrm>
            <a:prstGeom prst="rect">
              <a:avLst/>
            </a:prstGeom>
            <a:noFill/>
          </p:spPr>
          <p:txBody>
            <a:bodyPr wrap="square" rtlCol="0">
              <a:spAutoFit/>
            </a:bodyPr>
            <a:lstStyle/>
            <a:p>
              <a:r>
                <a:rPr lang="en-US" sz="1100" b="1" cap="small" dirty="0">
                  <a:latin typeface="Times New Roman" panose="02020603050405020304" pitchFamily="18" charset="0"/>
                  <a:cs typeface="Times New Roman" panose="02020603050405020304" pitchFamily="18" charset="0"/>
                </a:rPr>
                <a:t>Igniting the Infinite</a:t>
              </a:r>
            </a:p>
            <a:p>
              <a:r>
                <a:rPr lang="en-US" sz="1050" dirty="0">
                  <a:latin typeface="Bell MT" panose="02020503060305020303" pitchFamily="18" charset="0"/>
                </a:rPr>
                <a:t>Ms. Anuradha Nalappat</a:t>
              </a:r>
            </a:p>
          </p:txBody>
        </p:sp>
      </p:grpSp>
      <p:cxnSp>
        <p:nvCxnSpPr>
          <p:cNvPr id="58" name="Straight Connector 57">
            <a:extLst>
              <a:ext uri="{FF2B5EF4-FFF2-40B4-BE49-F238E27FC236}">
                <a16:creationId xmlns:a16="http://schemas.microsoft.com/office/drawing/2014/main" id="{395645B6-D513-45A4-A1ED-690B118068A8}"/>
              </a:ext>
            </a:extLst>
          </p:cNvPr>
          <p:cNvCxnSpPr>
            <a:endCxn id="55" idx="1"/>
          </p:cNvCxnSpPr>
          <p:nvPr/>
        </p:nvCxnSpPr>
        <p:spPr>
          <a:xfrm flipV="1">
            <a:off x="1877662" y="1479550"/>
            <a:ext cx="2305" cy="117591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53625E61-599E-4693-9A6B-3D047840973E}"/>
              </a:ext>
            </a:extLst>
          </p:cNvPr>
          <p:cNvSpPr txBox="1"/>
          <p:nvPr/>
        </p:nvSpPr>
        <p:spPr>
          <a:xfrm>
            <a:off x="64715" y="1959839"/>
            <a:ext cx="550151" cy="584775"/>
          </a:xfrm>
          <a:prstGeom prst="rect">
            <a:avLst/>
          </a:prstGeom>
          <a:noFill/>
        </p:spPr>
        <p:txBody>
          <a:bodyPr wrap="square" rtlCol="0">
            <a:spAutoFit/>
          </a:bodyPr>
          <a:lstStyle/>
          <a:p>
            <a:r>
              <a:rPr lang="en-US" sz="3200" b="1" dirty="0">
                <a:solidFill>
                  <a:srgbClr val="960032"/>
                </a:solidFill>
                <a:sym typeface="Wingdings" panose="05000000000000000000" pitchFamily="2" charset="2"/>
              </a:rPr>
              <a:t></a:t>
            </a:r>
            <a:endParaRPr lang="en-US" sz="3200" b="1" dirty="0">
              <a:solidFill>
                <a:srgbClr val="960032"/>
              </a:solidFill>
            </a:endParaRPr>
          </a:p>
        </p:txBody>
      </p:sp>
      <p:grpSp>
        <p:nvGrpSpPr>
          <p:cNvPr id="63" name="Group 62">
            <a:extLst>
              <a:ext uri="{FF2B5EF4-FFF2-40B4-BE49-F238E27FC236}">
                <a16:creationId xmlns:a16="http://schemas.microsoft.com/office/drawing/2014/main" id="{2ECE72CC-61E9-402E-B969-3E4E84361988}"/>
              </a:ext>
            </a:extLst>
          </p:cNvPr>
          <p:cNvGrpSpPr/>
          <p:nvPr/>
        </p:nvGrpSpPr>
        <p:grpSpPr>
          <a:xfrm>
            <a:off x="2171019" y="5480979"/>
            <a:ext cx="2147450" cy="806135"/>
            <a:chOff x="1046378" y="209458"/>
            <a:chExt cx="2147450" cy="806135"/>
          </a:xfrm>
        </p:grpSpPr>
        <p:sp>
          <p:nvSpPr>
            <p:cNvPr id="64" name="TextBox 63">
              <a:extLst>
                <a:ext uri="{FF2B5EF4-FFF2-40B4-BE49-F238E27FC236}">
                  <a16:creationId xmlns:a16="http://schemas.microsoft.com/office/drawing/2014/main" id="{D95A482F-9C3D-4446-BCFC-13AF2B4B7B6E}"/>
                </a:ext>
              </a:extLst>
            </p:cNvPr>
            <p:cNvSpPr txBox="1"/>
            <p:nvPr/>
          </p:nvSpPr>
          <p:spPr>
            <a:xfrm>
              <a:off x="1046378" y="209458"/>
              <a:ext cx="1144865" cy="261610"/>
            </a:xfrm>
            <a:prstGeom prst="rect">
              <a:avLst/>
            </a:prstGeom>
            <a:solidFill>
              <a:srgbClr val="92D050"/>
            </a:solidFill>
          </p:spPr>
          <p:txBody>
            <a:bodyPr wrap="none" rtlCol="0">
              <a:spAutoFit/>
            </a:bodyPr>
            <a:lstStyle/>
            <a:p>
              <a:r>
                <a:rPr lang="en-US" sz="1100" dirty="0">
                  <a:latin typeface="Pilsen Plakat" panose="02000506020000020004" pitchFamily="2" charset="0"/>
                </a:rPr>
                <a:t>Closing Session</a:t>
              </a:r>
            </a:p>
          </p:txBody>
        </p:sp>
        <p:sp>
          <p:nvSpPr>
            <p:cNvPr id="65" name="TextBox 64">
              <a:extLst>
                <a:ext uri="{FF2B5EF4-FFF2-40B4-BE49-F238E27FC236}">
                  <a16:creationId xmlns:a16="http://schemas.microsoft.com/office/drawing/2014/main" id="{039E3D9D-46C4-402D-8E60-580DE797348D}"/>
                </a:ext>
              </a:extLst>
            </p:cNvPr>
            <p:cNvSpPr txBox="1"/>
            <p:nvPr/>
          </p:nvSpPr>
          <p:spPr>
            <a:xfrm>
              <a:off x="1054336" y="415429"/>
              <a:ext cx="2139492" cy="600164"/>
            </a:xfrm>
            <a:prstGeom prst="rect">
              <a:avLst/>
            </a:prstGeom>
            <a:noFill/>
          </p:spPr>
          <p:txBody>
            <a:bodyPr wrap="square" rtlCol="0">
              <a:spAutoFit/>
            </a:bodyPr>
            <a:lstStyle/>
            <a:p>
              <a:r>
                <a:rPr lang="en-US" sz="1100" b="1" cap="small" dirty="0">
                  <a:latin typeface="Times New Roman" panose="02020603050405020304" pitchFamily="18" charset="0"/>
                  <a:cs typeface="Times New Roman" panose="02020603050405020304" pitchFamily="18" charset="0"/>
                </a:rPr>
                <a:t>Limited to the Limitless</a:t>
              </a:r>
            </a:p>
            <a:p>
              <a:r>
                <a:rPr lang="en-US" sz="1100" dirty="0">
                  <a:latin typeface="Bell MT" panose="02020503060305020303" pitchFamily="18" charset="0"/>
                </a:rPr>
                <a:t>Mr. Jayachandran Palayil</a:t>
              </a:r>
              <a:br>
                <a:rPr lang="en-US" sz="1100" dirty="0">
                  <a:latin typeface="Bell MT" panose="02020503060305020303" pitchFamily="18" charset="0"/>
                </a:rPr>
              </a:br>
              <a:r>
                <a:rPr lang="en-US" sz="1100" dirty="0">
                  <a:latin typeface="Bell MT" panose="02020503060305020303" pitchFamily="18" charset="0"/>
                </a:rPr>
                <a:t>+Guests from other sessions</a:t>
              </a:r>
            </a:p>
          </p:txBody>
        </p:sp>
      </p:grpSp>
      <p:pic>
        <p:nvPicPr>
          <p:cNvPr id="73" name="Picture 72">
            <a:extLst>
              <a:ext uri="{FF2B5EF4-FFF2-40B4-BE49-F238E27FC236}">
                <a16:creationId xmlns:a16="http://schemas.microsoft.com/office/drawing/2014/main" id="{AB8B10DD-7658-4BA9-A5F5-E3EB19F97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802" y="1337618"/>
            <a:ext cx="409866" cy="274320"/>
          </a:xfrm>
          <a:prstGeom prst="rect">
            <a:avLst/>
          </a:prstGeom>
        </p:spPr>
      </p:pic>
      <p:sp>
        <p:nvSpPr>
          <p:cNvPr id="2" name="Rectangle 1">
            <a:extLst>
              <a:ext uri="{FF2B5EF4-FFF2-40B4-BE49-F238E27FC236}">
                <a16:creationId xmlns:a16="http://schemas.microsoft.com/office/drawing/2014/main" id="{917B1D2A-DEC7-4D56-AEC2-04EAF0C2906C}"/>
              </a:ext>
            </a:extLst>
          </p:cNvPr>
          <p:cNvSpPr/>
          <p:nvPr/>
        </p:nvSpPr>
        <p:spPr>
          <a:xfrm>
            <a:off x="3783210" y="106121"/>
            <a:ext cx="816862" cy="938719"/>
          </a:xfrm>
          <a:prstGeom prst="rect">
            <a:avLst/>
          </a:prstGeom>
        </p:spPr>
        <p:txBody>
          <a:bodyPr wrap="square">
            <a:spAutoFit/>
          </a:bodyPr>
          <a:lstStyle/>
          <a:p>
            <a:pPr algn="ctr"/>
            <a:r>
              <a:rPr lang="en-US" sz="1100" b="1" dirty="0">
                <a:solidFill>
                  <a:schemeClr val="bg1"/>
                </a:solidFill>
                <a:latin typeface="Calibri" panose="020F0502020204030204" pitchFamily="34" charset="0"/>
              </a:rPr>
              <a:t>Managers </a:t>
            </a:r>
          </a:p>
          <a:p>
            <a:pPr algn="ctr"/>
            <a:r>
              <a:rPr lang="en-US" sz="1100" b="1" dirty="0">
                <a:solidFill>
                  <a:schemeClr val="bg1"/>
                </a:solidFill>
                <a:latin typeface="Calibri" panose="020F0502020204030204" pitchFamily="34" charset="0"/>
              </a:rPr>
              <a:t>'manage</a:t>
            </a:r>
            <a:r>
              <a:rPr lang="en-US" sz="1100" dirty="0">
                <a:solidFill>
                  <a:schemeClr val="bg1"/>
                </a:solidFill>
                <a:latin typeface="Calibri" panose="020F0502020204030204" pitchFamily="34" charset="0"/>
              </a:rPr>
              <a:t>’!</a:t>
            </a:r>
          </a:p>
          <a:p>
            <a:pPr algn="ctr"/>
            <a:endParaRPr lang="en-US" sz="1100" dirty="0">
              <a:solidFill>
                <a:schemeClr val="bg1"/>
              </a:solidFill>
              <a:latin typeface="Calibri" panose="020F0502020204030204" pitchFamily="34" charset="0"/>
            </a:endParaRPr>
          </a:p>
          <a:p>
            <a:pPr algn="ctr"/>
            <a:r>
              <a:rPr lang="en-US" sz="1100" b="1" dirty="0">
                <a:solidFill>
                  <a:schemeClr val="bg1"/>
                </a:solidFill>
                <a:latin typeface="Calibri" panose="020F0502020204030204" pitchFamily="34" charset="0"/>
              </a:rPr>
              <a:t>Leaders </a:t>
            </a:r>
          </a:p>
          <a:p>
            <a:pPr algn="ctr"/>
            <a:r>
              <a:rPr lang="en-US" sz="1100" dirty="0">
                <a:solidFill>
                  <a:schemeClr val="bg1"/>
                </a:solidFill>
                <a:latin typeface="Calibri" panose="020F0502020204030204" pitchFamily="34" charset="0"/>
              </a:rPr>
              <a:t>‘inspire’!!</a:t>
            </a:r>
            <a:endParaRPr lang="en-US" sz="1100" dirty="0">
              <a:solidFill>
                <a:schemeClr val="bg1"/>
              </a:solidFill>
            </a:endParaRPr>
          </a:p>
        </p:txBody>
      </p:sp>
      <p:grpSp>
        <p:nvGrpSpPr>
          <p:cNvPr id="36" name="Group 35">
            <a:extLst>
              <a:ext uri="{FF2B5EF4-FFF2-40B4-BE49-F238E27FC236}">
                <a16:creationId xmlns:a16="http://schemas.microsoft.com/office/drawing/2014/main" id="{A05E0D53-313D-4B2F-9E1C-FFA5D1410115}"/>
              </a:ext>
            </a:extLst>
          </p:cNvPr>
          <p:cNvGrpSpPr/>
          <p:nvPr/>
        </p:nvGrpSpPr>
        <p:grpSpPr>
          <a:xfrm>
            <a:off x="607791" y="4355739"/>
            <a:ext cx="3214260" cy="1071419"/>
            <a:chOff x="755567" y="1440875"/>
            <a:chExt cx="3214260" cy="1071419"/>
          </a:xfrm>
        </p:grpSpPr>
        <p:cxnSp>
          <p:nvCxnSpPr>
            <p:cNvPr id="37" name="Straight Connector 36">
              <a:extLst>
                <a:ext uri="{FF2B5EF4-FFF2-40B4-BE49-F238E27FC236}">
                  <a16:creationId xmlns:a16="http://schemas.microsoft.com/office/drawing/2014/main" id="{5ECCB6A3-85F0-4AE0-B090-4D508A911CA1}"/>
                </a:ext>
              </a:extLst>
            </p:cNvPr>
            <p:cNvCxnSpPr/>
            <p:nvPr/>
          </p:nvCxnSpPr>
          <p:spPr>
            <a:xfrm>
              <a:off x="757381" y="1440875"/>
              <a:ext cx="3200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D1F244A-4123-4C9A-AD08-FF8D82704EEC}"/>
                </a:ext>
              </a:extLst>
            </p:cNvPr>
            <p:cNvCxnSpPr/>
            <p:nvPr/>
          </p:nvCxnSpPr>
          <p:spPr>
            <a:xfrm>
              <a:off x="764803" y="1662551"/>
              <a:ext cx="3200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3C4155A-AF99-414F-9858-AB9468F449E5}"/>
                </a:ext>
              </a:extLst>
            </p:cNvPr>
            <p:cNvCxnSpPr/>
            <p:nvPr/>
          </p:nvCxnSpPr>
          <p:spPr>
            <a:xfrm>
              <a:off x="769427" y="1861131"/>
              <a:ext cx="3200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3869D06-EE07-42CF-B73C-25F14241347B}"/>
                </a:ext>
              </a:extLst>
            </p:cNvPr>
            <p:cNvCxnSpPr/>
            <p:nvPr/>
          </p:nvCxnSpPr>
          <p:spPr>
            <a:xfrm>
              <a:off x="764803" y="2068950"/>
              <a:ext cx="3200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5F8FBE4-3E5E-455C-82D2-A048F2521FCA}"/>
                </a:ext>
              </a:extLst>
            </p:cNvPr>
            <p:cNvCxnSpPr/>
            <p:nvPr/>
          </p:nvCxnSpPr>
          <p:spPr>
            <a:xfrm>
              <a:off x="755567" y="2281385"/>
              <a:ext cx="3200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5748792-D955-4DC6-BCC3-9980D0389486}"/>
                </a:ext>
              </a:extLst>
            </p:cNvPr>
            <p:cNvCxnSpPr/>
            <p:nvPr/>
          </p:nvCxnSpPr>
          <p:spPr>
            <a:xfrm>
              <a:off x="764803" y="2512294"/>
              <a:ext cx="3200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81" name="Straight Connector 80">
            <a:extLst>
              <a:ext uri="{FF2B5EF4-FFF2-40B4-BE49-F238E27FC236}">
                <a16:creationId xmlns:a16="http://schemas.microsoft.com/office/drawing/2014/main" id="{76C8C9EC-C883-4583-A491-312637FADFEF}"/>
              </a:ext>
            </a:extLst>
          </p:cNvPr>
          <p:cNvCxnSpPr>
            <a:cxnSpLocks/>
          </p:cNvCxnSpPr>
          <p:nvPr/>
        </p:nvCxnSpPr>
        <p:spPr>
          <a:xfrm>
            <a:off x="3304678" y="5026556"/>
            <a:ext cx="0" cy="54864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789F6C1B-7D38-4E15-AC3D-4EAD2A5E4B04}"/>
              </a:ext>
            </a:extLst>
          </p:cNvPr>
          <p:cNvGrpSpPr/>
          <p:nvPr/>
        </p:nvGrpSpPr>
        <p:grpSpPr>
          <a:xfrm>
            <a:off x="2954043" y="2045565"/>
            <a:ext cx="1683609" cy="1369383"/>
            <a:chOff x="1032288" y="209458"/>
            <a:chExt cx="1284226" cy="1369383"/>
          </a:xfrm>
        </p:grpSpPr>
        <p:sp>
          <p:nvSpPr>
            <p:cNvPr id="60" name="TextBox 59">
              <a:extLst>
                <a:ext uri="{FF2B5EF4-FFF2-40B4-BE49-F238E27FC236}">
                  <a16:creationId xmlns:a16="http://schemas.microsoft.com/office/drawing/2014/main" id="{8BC5CA19-61BC-4930-A764-D1E94F713C07}"/>
                </a:ext>
              </a:extLst>
            </p:cNvPr>
            <p:cNvSpPr txBox="1"/>
            <p:nvPr/>
          </p:nvSpPr>
          <p:spPr>
            <a:xfrm>
              <a:off x="1032288" y="209458"/>
              <a:ext cx="1083951" cy="261610"/>
            </a:xfrm>
            <a:prstGeom prst="rect">
              <a:avLst/>
            </a:prstGeom>
            <a:solidFill>
              <a:srgbClr val="92D050"/>
            </a:solidFill>
          </p:spPr>
          <p:txBody>
            <a:bodyPr wrap="none" rtlCol="0">
              <a:spAutoFit/>
            </a:bodyPr>
            <a:lstStyle/>
            <a:p>
              <a:r>
                <a:rPr lang="en-US" sz="1100" dirty="0">
                  <a:latin typeface="Pilsen Plakat" panose="02000506020000020004" pitchFamily="2" charset="0"/>
                </a:rPr>
                <a:t>Shaping Minds</a:t>
              </a:r>
            </a:p>
          </p:txBody>
        </p:sp>
        <p:sp>
          <p:nvSpPr>
            <p:cNvPr id="61" name="TextBox 60">
              <a:extLst>
                <a:ext uri="{FF2B5EF4-FFF2-40B4-BE49-F238E27FC236}">
                  <a16:creationId xmlns:a16="http://schemas.microsoft.com/office/drawing/2014/main" id="{637BDAD2-29A3-4AC6-9E49-FADC1E3313C7}"/>
                </a:ext>
              </a:extLst>
            </p:cNvPr>
            <p:cNvSpPr txBox="1"/>
            <p:nvPr/>
          </p:nvSpPr>
          <p:spPr>
            <a:xfrm>
              <a:off x="1054337" y="470845"/>
              <a:ext cx="1262177" cy="1107996"/>
            </a:xfrm>
            <a:prstGeom prst="rect">
              <a:avLst/>
            </a:prstGeom>
            <a:noFill/>
          </p:spPr>
          <p:txBody>
            <a:bodyPr wrap="square" rtlCol="0">
              <a:spAutoFit/>
            </a:bodyPr>
            <a:lstStyle/>
            <a:p>
              <a:r>
                <a:rPr lang="en-US" sz="1100" b="1" cap="small" dirty="0">
                  <a:latin typeface="Times New Roman" panose="02020603050405020304" pitchFamily="18" charset="0"/>
                  <a:cs typeface="Times New Roman" panose="02020603050405020304" pitchFamily="18" charset="0"/>
                </a:rPr>
                <a:t>Teaching, teacher, &amp; The Taught</a:t>
              </a:r>
            </a:p>
            <a:p>
              <a:r>
                <a:rPr lang="en-US" sz="1050" dirty="0">
                  <a:latin typeface="Bell MT" panose="02020503060305020303" pitchFamily="18" charset="0"/>
                </a:rPr>
                <a:t>Ms. Leela Ramamurthy</a:t>
              </a:r>
              <a:br>
                <a:rPr lang="en-US" sz="1050" dirty="0">
                  <a:latin typeface="Bell MT" panose="02020503060305020303" pitchFamily="18" charset="0"/>
                </a:rPr>
              </a:br>
              <a:r>
                <a:rPr lang="en-US" sz="1050" dirty="0">
                  <a:latin typeface="Bell MT" panose="02020503060305020303" pitchFamily="18" charset="0"/>
                </a:rPr>
                <a:t>Ms. Meena Viswanathan</a:t>
              </a:r>
            </a:p>
            <a:p>
              <a:r>
                <a:rPr lang="en-US" sz="1050" dirty="0">
                  <a:latin typeface="Bell MT" panose="02020503060305020303" pitchFamily="18" charset="0"/>
                </a:rPr>
                <a:t>Ms. Lalitha Prasad</a:t>
              </a:r>
            </a:p>
            <a:p>
              <a:r>
                <a:rPr lang="en-US" sz="1050" dirty="0">
                  <a:latin typeface="Bell MT" panose="02020503060305020303" pitchFamily="18" charset="0"/>
                </a:rPr>
                <a:t>Ms. Suma Ravindran</a:t>
              </a:r>
            </a:p>
          </p:txBody>
        </p:sp>
      </p:grpSp>
      <p:cxnSp>
        <p:nvCxnSpPr>
          <p:cNvPr id="85" name="Straight Connector 84">
            <a:extLst>
              <a:ext uri="{FF2B5EF4-FFF2-40B4-BE49-F238E27FC236}">
                <a16:creationId xmlns:a16="http://schemas.microsoft.com/office/drawing/2014/main" id="{19A15EF8-A56F-4E43-A18A-6C97D27D328A}"/>
              </a:ext>
            </a:extLst>
          </p:cNvPr>
          <p:cNvCxnSpPr>
            <a:cxnSpLocks/>
            <a:endCxn id="60" idx="1"/>
          </p:cNvCxnSpPr>
          <p:nvPr/>
        </p:nvCxnSpPr>
        <p:spPr>
          <a:xfrm flipV="1">
            <a:off x="2954043" y="2176370"/>
            <a:ext cx="0" cy="3775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80" name="Picture 79">
            <a:extLst>
              <a:ext uri="{FF2B5EF4-FFF2-40B4-BE49-F238E27FC236}">
                <a16:creationId xmlns:a16="http://schemas.microsoft.com/office/drawing/2014/main" id="{1ACABD6E-C24F-4D39-B91B-A58AAFF36B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855" y="4774042"/>
            <a:ext cx="182880" cy="182880"/>
          </a:xfrm>
          <a:prstGeom prst="rect">
            <a:avLst/>
          </a:prstGeom>
        </p:spPr>
      </p:pic>
      <p:pic>
        <p:nvPicPr>
          <p:cNvPr id="86" name="Picture 85">
            <a:extLst>
              <a:ext uri="{FF2B5EF4-FFF2-40B4-BE49-F238E27FC236}">
                <a16:creationId xmlns:a16="http://schemas.microsoft.com/office/drawing/2014/main" id="{7680F016-6A5E-432B-8DB1-93D8A1A7F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485" y="4777213"/>
            <a:ext cx="182880" cy="182880"/>
          </a:xfrm>
          <a:prstGeom prst="rect">
            <a:avLst/>
          </a:prstGeom>
        </p:spPr>
      </p:pic>
      <p:pic>
        <p:nvPicPr>
          <p:cNvPr id="87" name="Picture 86">
            <a:extLst>
              <a:ext uri="{FF2B5EF4-FFF2-40B4-BE49-F238E27FC236}">
                <a16:creationId xmlns:a16="http://schemas.microsoft.com/office/drawing/2014/main" id="{E3E54E14-61E4-446B-B1DD-FF58AFDB88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562" y="4391765"/>
            <a:ext cx="182880" cy="182880"/>
          </a:xfrm>
          <a:prstGeom prst="rect">
            <a:avLst/>
          </a:prstGeom>
        </p:spPr>
      </p:pic>
      <p:pic>
        <p:nvPicPr>
          <p:cNvPr id="92" name="Picture 91">
            <a:extLst>
              <a:ext uri="{FF2B5EF4-FFF2-40B4-BE49-F238E27FC236}">
                <a16:creationId xmlns:a16="http://schemas.microsoft.com/office/drawing/2014/main" id="{1584CDF1-AFCB-4F92-843A-58EE49479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318" y="2882222"/>
            <a:ext cx="182880" cy="182880"/>
          </a:xfrm>
          <a:prstGeom prst="rect">
            <a:avLst/>
          </a:prstGeom>
        </p:spPr>
      </p:pic>
      <p:pic>
        <p:nvPicPr>
          <p:cNvPr id="94" name="Picture 93">
            <a:extLst>
              <a:ext uri="{FF2B5EF4-FFF2-40B4-BE49-F238E27FC236}">
                <a16:creationId xmlns:a16="http://schemas.microsoft.com/office/drawing/2014/main" id="{08204323-7943-462A-96FA-6A172DAAB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503" y="4777835"/>
            <a:ext cx="182880" cy="182880"/>
          </a:xfrm>
          <a:prstGeom prst="rect">
            <a:avLst/>
          </a:prstGeom>
        </p:spPr>
      </p:pic>
      <p:pic>
        <p:nvPicPr>
          <p:cNvPr id="95" name="Picture 94">
            <a:extLst>
              <a:ext uri="{FF2B5EF4-FFF2-40B4-BE49-F238E27FC236}">
                <a16:creationId xmlns:a16="http://schemas.microsoft.com/office/drawing/2014/main" id="{DDFC224D-EF5E-4B1F-9769-3EA17C7C8F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549" y="2875532"/>
            <a:ext cx="182880" cy="182880"/>
          </a:xfrm>
          <a:prstGeom prst="rect">
            <a:avLst/>
          </a:prstGeom>
        </p:spPr>
      </p:pic>
      <p:pic>
        <p:nvPicPr>
          <p:cNvPr id="97" name="Picture 96">
            <a:extLst>
              <a:ext uri="{FF2B5EF4-FFF2-40B4-BE49-F238E27FC236}">
                <a16:creationId xmlns:a16="http://schemas.microsoft.com/office/drawing/2014/main" id="{990FD904-AC78-4F4C-ADBB-6DC1B23AE1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2252" y="4764053"/>
            <a:ext cx="182880" cy="182880"/>
          </a:xfrm>
          <a:prstGeom prst="rect">
            <a:avLst/>
          </a:prstGeom>
        </p:spPr>
      </p:pic>
      <p:pic>
        <p:nvPicPr>
          <p:cNvPr id="99" name="Picture 98">
            <a:extLst>
              <a:ext uri="{FF2B5EF4-FFF2-40B4-BE49-F238E27FC236}">
                <a16:creationId xmlns:a16="http://schemas.microsoft.com/office/drawing/2014/main" id="{4FCE3A46-B6ED-4E83-95F0-997DB0BA4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0491" y="4773219"/>
            <a:ext cx="182880" cy="182880"/>
          </a:xfrm>
          <a:prstGeom prst="rect">
            <a:avLst/>
          </a:prstGeom>
        </p:spPr>
      </p:pic>
      <p:pic>
        <p:nvPicPr>
          <p:cNvPr id="113" name="Picture 112">
            <a:extLst>
              <a:ext uri="{FF2B5EF4-FFF2-40B4-BE49-F238E27FC236}">
                <a16:creationId xmlns:a16="http://schemas.microsoft.com/office/drawing/2014/main" id="{C7701D7C-EDBF-4D36-9B89-CDE8686A4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5787" y="4773219"/>
            <a:ext cx="182880" cy="182880"/>
          </a:xfrm>
          <a:prstGeom prst="rect">
            <a:avLst/>
          </a:prstGeom>
        </p:spPr>
      </p:pic>
      <p:pic>
        <p:nvPicPr>
          <p:cNvPr id="118" name="Picture 117">
            <a:extLst>
              <a:ext uri="{FF2B5EF4-FFF2-40B4-BE49-F238E27FC236}">
                <a16:creationId xmlns:a16="http://schemas.microsoft.com/office/drawing/2014/main" id="{D66D6153-2F2A-4B7F-8777-49C59446C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2174" y="2872523"/>
            <a:ext cx="182880" cy="182880"/>
          </a:xfrm>
          <a:prstGeom prst="rect">
            <a:avLst/>
          </a:prstGeom>
        </p:spPr>
      </p:pic>
      <p:pic>
        <p:nvPicPr>
          <p:cNvPr id="119" name="Picture 118">
            <a:extLst>
              <a:ext uri="{FF2B5EF4-FFF2-40B4-BE49-F238E27FC236}">
                <a16:creationId xmlns:a16="http://schemas.microsoft.com/office/drawing/2014/main" id="{44C33E6D-9E72-4C60-B19A-1EDEB44BF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8834" y="2877137"/>
            <a:ext cx="182880" cy="182880"/>
          </a:xfrm>
          <a:prstGeom prst="rect">
            <a:avLst/>
          </a:prstGeom>
        </p:spPr>
      </p:pic>
      <p:sp>
        <p:nvSpPr>
          <p:cNvPr id="112" name="TextBox 111">
            <a:extLst>
              <a:ext uri="{FF2B5EF4-FFF2-40B4-BE49-F238E27FC236}">
                <a16:creationId xmlns:a16="http://schemas.microsoft.com/office/drawing/2014/main" id="{799F815D-7CE2-4DE1-A6AB-3BF4009417CA}"/>
              </a:ext>
            </a:extLst>
          </p:cNvPr>
          <p:cNvSpPr txBox="1"/>
          <p:nvPr/>
        </p:nvSpPr>
        <p:spPr>
          <a:xfrm>
            <a:off x="3448872" y="3902907"/>
            <a:ext cx="1099981" cy="261610"/>
          </a:xfrm>
          <a:prstGeom prst="rect">
            <a:avLst/>
          </a:prstGeom>
          <a:solidFill>
            <a:srgbClr val="92D050"/>
          </a:solidFill>
        </p:spPr>
        <p:txBody>
          <a:bodyPr wrap="none" rtlCol="0">
            <a:spAutoFit/>
          </a:bodyPr>
          <a:lstStyle/>
          <a:p>
            <a:r>
              <a:rPr lang="en-US" sz="1100" dirty="0">
                <a:latin typeface="Pilsen Plakat" panose="02000506020000020004" pitchFamily="2" charset="0"/>
              </a:rPr>
              <a:t>Lightning Talks</a:t>
            </a:r>
          </a:p>
        </p:txBody>
      </p:sp>
      <p:pic>
        <p:nvPicPr>
          <p:cNvPr id="16" name="Picture 15">
            <a:extLst>
              <a:ext uri="{FF2B5EF4-FFF2-40B4-BE49-F238E27FC236}">
                <a16:creationId xmlns:a16="http://schemas.microsoft.com/office/drawing/2014/main" id="{2CC35EFB-BE9F-4351-8D16-149FD486B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0245" y="3495956"/>
            <a:ext cx="457200" cy="457200"/>
          </a:xfrm>
          <a:prstGeom prst="rect">
            <a:avLst/>
          </a:prstGeom>
        </p:spPr>
      </p:pic>
      <p:sp>
        <p:nvSpPr>
          <p:cNvPr id="75" name="Rectangle 74">
            <a:extLst>
              <a:ext uri="{FF2B5EF4-FFF2-40B4-BE49-F238E27FC236}">
                <a16:creationId xmlns:a16="http://schemas.microsoft.com/office/drawing/2014/main" id="{11AFB0B8-08F4-4DF1-A3D1-C1CB910CBA28}"/>
              </a:ext>
            </a:extLst>
          </p:cNvPr>
          <p:cNvSpPr/>
          <p:nvPr/>
        </p:nvSpPr>
        <p:spPr>
          <a:xfrm>
            <a:off x="3386100" y="4129040"/>
            <a:ext cx="1257846" cy="1477328"/>
          </a:xfrm>
          <a:prstGeom prst="rect">
            <a:avLst/>
          </a:prstGeom>
        </p:spPr>
        <p:txBody>
          <a:bodyPr wrap="square">
            <a:spAutoFit/>
          </a:bodyPr>
          <a:lstStyle/>
          <a:p>
            <a:r>
              <a:rPr lang="en-US" sz="900" dirty="0">
                <a:latin typeface="Albertus Medium" panose="020E0602030304020304" pitchFamily="34" charset="0"/>
              </a:rPr>
              <a:t>Infinite to the Finite</a:t>
            </a:r>
          </a:p>
          <a:p>
            <a:r>
              <a:rPr lang="en-US" sz="900" dirty="0">
                <a:latin typeface="Albertus Medium" panose="020E0602030304020304" pitchFamily="34" charset="0"/>
              </a:rPr>
              <a:t>On Perception</a:t>
            </a:r>
          </a:p>
          <a:p>
            <a:r>
              <a:rPr lang="en-US" sz="900" dirty="0">
                <a:latin typeface="Albertus Medium" panose="020E0602030304020304" pitchFamily="34" charset="0"/>
              </a:rPr>
              <a:t>Self Leadership</a:t>
            </a:r>
          </a:p>
          <a:p>
            <a:r>
              <a:rPr lang="en-US" sz="900" dirty="0">
                <a:latin typeface="Albertus Medium" panose="020E0602030304020304" pitchFamily="34" charset="0"/>
              </a:rPr>
              <a:t>The Caste System</a:t>
            </a:r>
          </a:p>
          <a:p>
            <a:r>
              <a:rPr lang="en-US" sz="900" dirty="0">
                <a:latin typeface="Albertus Medium" panose="020E0602030304020304" pitchFamily="34" charset="0"/>
              </a:rPr>
              <a:t>3-Step Leadership</a:t>
            </a:r>
          </a:p>
          <a:p>
            <a:r>
              <a:rPr lang="en-US" sz="900" dirty="0">
                <a:latin typeface="Albertus Medium" panose="020E0602030304020304" pitchFamily="34" charset="0"/>
              </a:rPr>
              <a:t>Be Inspired at Work!</a:t>
            </a:r>
          </a:p>
          <a:p>
            <a:r>
              <a:rPr lang="en-US" sz="900" dirty="0">
                <a:latin typeface="Albertus Medium" panose="020E0602030304020304" pitchFamily="34" charset="0"/>
              </a:rPr>
              <a:t>Gita &amp; Concepts</a:t>
            </a:r>
          </a:p>
          <a:p>
            <a:r>
              <a:rPr lang="en-US" sz="900" dirty="0">
                <a:latin typeface="Albertus Medium" panose="020E0602030304020304" pitchFamily="34" charset="0"/>
              </a:rPr>
              <a:t>Brahman-jIva Equality</a:t>
            </a:r>
          </a:p>
          <a:p>
            <a:r>
              <a:rPr lang="en-US" sz="900" dirty="0">
                <a:latin typeface="Albertus Medium" panose="020E0602030304020304" pitchFamily="34" charset="0"/>
              </a:rPr>
              <a:t>Non-Agency of Self</a:t>
            </a:r>
          </a:p>
          <a:p>
            <a:r>
              <a:rPr lang="en-US" sz="900" dirty="0">
                <a:latin typeface="Albertus Medium" panose="020E0602030304020304" pitchFamily="34" charset="0"/>
              </a:rPr>
              <a:t>Finite to the Infinite</a:t>
            </a:r>
          </a:p>
        </p:txBody>
      </p:sp>
      <p:pic>
        <p:nvPicPr>
          <p:cNvPr id="20" name="Picture 19">
            <a:extLst>
              <a:ext uri="{FF2B5EF4-FFF2-40B4-BE49-F238E27FC236}">
                <a16:creationId xmlns:a16="http://schemas.microsoft.com/office/drawing/2014/main" id="{71BF7BD5-6C18-428D-92F7-3373C61923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3053" y="6179181"/>
            <a:ext cx="457200" cy="457200"/>
          </a:xfrm>
          <a:prstGeom prst="rect">
            <a:avLst/>
          </a:prstGeom>
        </p:spPr>
      </p:pic>
      <p:sp>
        <p:nvSpPr>
          <p:cNvPr id="120" name="TextBox 119">
            <a:extLst>
              <a:ext uri="{FF2B5EF4-FFF2-40B4-BE49-F238E27FC236}">
                <a16:creationId xmlns:a16="http://schemas.microsoft.com/office/drawing/2014/main" id="{F9A8AA0A-4A5B-44CC-96F2-93E6A29D535F}"/>
              </a:ext>
            </a:extLst>
          </p:cNvPr>
          <p:cNvSpPr txBox="1"/>
          <p:nvPr/>
        </p:nvSpPr>
        <p:spPr>
          <a:xfrm>
            <a:off x="2919397" y="6224626"/>
            <a:ext cx="963725" cy="261610"/>
          </a:xfrm>
          <a:prstGeom prst="rect">
            <a:avLst/>
          </a:prstGeom>
          <a:solidFill>
            <a:srgbClr val="92D050"/>
          </a:solidFill>
        </p:spPr>
        <p:txBody>
          <a:bodyPr wrap="none" rtlCol="0">
            <a:spAutoFit/>
          </a:bodyPr>
          <a:lstStyle/>
          <a:p>
            <a:r>
              <a:rPr lang="en-US" sz="1100" dirty="0">
                <a:latin typeface="Pilsen Plakat" panose="02000506020000020004" pitchFamily="2" charset="0"/>
              </a:rPr>
              <a:t>Video Shows</a:t>
            </a:r>
          </a:p>
        </p:txBody>
      </p:sp>
      <p:sp>
        <p:nvSpPr>
          <p:cNvPr id="121" name="Rectangle 120">
            <a:extLst>
              <a:ext uri="{FF2B5EF4-FFF2-40B4-BE49-F238E27FC236}">
                <a16:creationId xmlns:a16="http://schemas.microsoft.com/office/drawing/2014/main" id="{093EA754-671E-4111-9F9F-F58B919036F4}"/>
              </a:ext>
            </a:extLst>
          </p:cNvPr>
          <p:cNvSpPr/>
          <p:nvPr/>
        </p:nvSpPr>
        <p:spPr>
          <a:xfrm>
            <a:off x="2935561" y="6461885"/>
            <a:ext cx="1173645" cy="784830"/>
          </a:xfrm>
          <a:prstGeom prst="rect">
            <a:avLst/>
          </a:prstGeom>
        </p:spPr>
        <p:txBody>
          <a:bodyPr wrap="square">
            <a:spAutoFit/>
          </a:bodyPr>
          <a:lstStyle/>
          <a:p>
            <a:r>
              <a:rPr lang="en-US" sz="900" b="1" dirty="0">
                <a:latin typeface="Albertus Medium" panose="020E0602030304020304" pitchFamily="34" charset="0"/>
              </a:rPr>
              <a:t>General</a:t>
            </a:r>
          </a:p>
          <a:p>
            <a:r>
              <a:rPr lang="en-US" sz="900" dirty="0">
                <a:latin typeface="Albertus Medium" panose="020E0602030304020304" pitchFamily="34" charset="0"/>
              </a:rPr>
              <a:t>Creation</a:t>
            </a:r>
          </a:p>
          <a:p>
            <a:r>
              <a:rPr lang="en-US" sz="900" b="1" dirty="0">
                <a:latin typeface="Albertus Medium" panose="020E0602030304020304" pitchFamily="34" charset="0"/>
              </a:rPr>
              <a:t>For Children</a:t>
            </a:r>
          </a:p>
          <a:p>
            <a:r>
              <a:rPr lang="en-US" sz="900" dirty="0">
                <a:latin typeface="Albertus Medium" panose="020E0602030304020304" pitchFamily="34" charset="0"/>
              </a:rPr>
              <a:t>The Story of Gita</a:t>
            </a:r>
          </a:p>
          <a:p>
            <a:r>
              <a:rPr lang="en-US" sz="900" dirty="0">
                <a:latin typeface="Albertus Medium" panose="020E0602030304020304" pitchFamily="34" charset="0"/>
              </a:rPr>
              <a:t>BG Kids Animation</a:t>
            </a:r>
          </a:p>
        </p:txBody>
      </p:sp>
      <p:pic>
        <p:nvPicPr>
          <p:cNvPr id="122" name="Picture 121">
            <a:extLst>
              <a:ext uri="{FF2B5EF4-FFF2-40B4-BE49-F238E27FC236}">
                <a16:creationId xmlns:a16="http://schemas.microsoft.com/office/drawing/2014/main" id="{28A972BD-D99B-495E-95AC-0B7A69F3BD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387" y="4973586"/>
            <a:ext cx="274320" cy="274320"/>
          </a:xfrm>
          <a:prstGeom prst="rect">
            <a:avLst/>
          </a:prstGeom>
        </p:spPr>
      </p:pic>
      <p:pic>
        <p:nvPicPr>
          <p:cNvPr id="123" name="Picture 122">
            <a:extLst>
              <a:ext uri="{FF2B5EF4-FFF2-40B4-BE49-F238E27FC236}">
                <a16:creationId xmlns:a16="http://schemas.microsoft.com/office/drawing/2014/main" id="{BFF95C2C-D04B-4D51-A879-92D8E22AA9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373" y="4967230"/>
            <a:ext cx="274320" cy="274320"/>
          </a:xfrm>
          <a:prstGeom prst="rect">
            <a:avLst/>
          </a:prstGeom>
        </p:spPr>
      </p:pic>
      <p:pic>
        <p:nvPicPr>
          <p:cNvPr id="124" name="Picture 123">
            <a:extLst>
              <a:ext uri="{FF2B5EF4-FFF2-40B4-BE49-F238E27FC236}">
                <a16:creationId xmlns:a16="http://schemas.microsoft.com/office/drawing/2014/main" id="{916660AB-958A-4FA5-8519-996FA2B42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967" y="3278587"/>
            <a:ext cx="274320" cy="274320"/>
          </a:xfrm>
          <a:prstGeom prst="rect">
            <a:avLst/>
          </a:prstGeom>
        </p:spPr>
      </p:pic>
      <p:pic>
        <p:nvPicPr>
          <p:cNvPr id="125" name="Picture 124">
            <a:extLst>
              <a:ext uri="{FF2B5EF4-FFF2-40B4-BE49-F238E27FC236}">
                <a16:creationId xmlns:a16="http://schemas.microsoft.com/office/drawing/2014/main" id="{A66B3DCB-5515-4D22-9622-CB5B51A455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9236" y="3278587"/>
            <a:ext cx="274320" cy="274320"/>
          </a:xfrm>
          <a:prstGeom prst="rect">
            <a:avLst/>
          </a:prstGeom>
        </p:spPr>
      </p:pic>
      <p:pic>
        <p:nvPicPr>
          <p:cNvPr id="126" name="Picture 125">
            <a:extLst>
              <a:ext uri="{FF2B5EF4-FFF2-40B4-BE49-F238E27FC236}">
                <a16:creationId xmlns:a16="http://schemas.microsoft.com/office/drawing/2014/main" id="{25F49683-BE14-46CC-B5C0-332C1820E1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9939" y="3288158"/>
            <a:ext cx="274320" cy="274320"/>
          </a:xfrm>
          <a:prstGeom prst="rect">
            <a:avLst/>
          </a:prstGeom>
        </p:spPr>
      </p:pic>
      <p:pic>
        <p:nvPicPr>
          <p:cNvPr id="127" name="Picture 126">
            <a:extLst>
              <a:ext uri="{FF2B5EF4-FFF2-40B4-BE49-F238E27FC236}">
                <a16:creationId xmlns:a16="http://schemas.microsoft.com/office/drawing/2014/main" id="{410A595B-AD34-4807-B109-81C35019C8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9131" y="3287823"/>
            <a:ext cx="274320" cy="274320"/>
          </a:xfrm>
          <a:prstGeom prst="rect">
            <a:avLst/>
          </a:prstGeom>
        </p:spPr>
      </p:pic>
      <p:pic>
        <p:nvPicPr>
          <p:cNvPr id="128" name="Picture 127">
            <a:extLst>
              <a:ext uri="{FF2B5EF4-FFF2-40B4-BE49-F238E27FC236}">
                <a16:creationId xmlns:a16="http://schemas.microsoft.com/office/drawing/2014/main" id="{8B54E566-009F-4317-98EE-C58CEC0810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8546" y="4960711"/>
            <a:ext cx="274320" cy="274320"/>
          </a:xfrm>
          <a:prstGeom prst="rect">
            <a:avLst/>
          </a:prstGeom>
        </p:spPr>
      </p:pic>
      <p:pic>
        <p:nvPicPr>
          <p:cNvPr id="129" name="Picture 128">
            <a:extLst>
              <a:ext uri="{FF2B5EF4-FFF2-40B4-BE49-F238E27FC236}">
                <a16:creationId xmlns:a16="http://schemas.microsoft.com/office/drawing/2014/main" id="{A65EC8C6-5EE0-4D59-833F-8A64F2AD5C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0765" y="4960358"/>
            <a:ext cx="274320" cy="274320"/>
          </a:xfrm>
          <a:prstGeom prst="rect">
            <a:avLst/>
          </a:prstGeom>
        </p:spPr>
      </p:pic>
      <p:pic>
        <p:nvPicPr>
          <p:cNvPr id="130" name="Picture 129">
            <a:extLst>
              <a:ext uri="{FF2B5EF4-FFF2-40B4-BE49-F238E27FC236}">
                <a16:creationId xmlns:a16="http://schemas.microsoft.com/office/drawing/2014/main" id="{B0BBEFAD-A531-4C68-BBDF-3E3C6CBE28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9939" y="4957994"/>
            <a:ext cx="274320" cy="274320"/>
          </a:xfrm>
          <a:prstGeom prst="rect">
            <a:avLst/>
          </a:prstGeom>
        </p:spPr>
      </p:pic>
      <p:pic>
        <p:nvPicPr>
          <p:cNvPr id="131" name="Picture 130">
            <a:extLst>
              <a:ext uri="{FF2B5EF4-FFF2-40B4-BE49-F238E27FC236}">
                <a16:creationId xmlns:a16="http://schemas.microsoft.com/office/drawing/2014/main" id="{C2DAE76E-724C-4370-8618-06D76EA785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8159" y="4960358"/>
            <a:ext cx="274320" cy="274320"/>
          </a:xfrm>
          <a:prstGeom prst="rect">
            <a:avLst/>
          </a:prstGeom>
        </p:spPr>
      </p:pic>
      <p:pic>
        <p:nvPicPr>
          <p:cNvPr id="132" name="Picture 131">
            <a:extLst>
              <a:ext uri="{FF2B5EF4-FFF2-40B4-BE49-F238E27FC236}">
                <a16:creationId xmlns:a16="http://schemas.microsoft.com/office/drawing/2014/main" id="{B102F884-FE43-4BE7-AA7F-3E7912A921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5000" y="3283539"/>
            <a:ext cx="274320" cy="274320"/>
          </a:xfrm>
          <a:prstGeom prst="rect">
            <a:avLst/>
          </a:prstGeom>
        </p:spPr>
      </p:pic>
      <p:pic>
        <p:nvPicPr>
          <p:cNvPr id="24" name="Picture 23">
            <a:extLst>
              <a:ext uri="{FF2B5EF4-FFF2-40B4-BE49-F238E27FC236}">
                <a16:creationId xmlns:a16="http://schemas.microsoft.com/office/drawing/2014/main" id="{C59015FB-B277-406D-8017-E44CE2D5A9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582" y="6622860"/>
            <a:ext cx="457200" cy="457200"/>
          </a:xfrm>
          <a:prstGeom prst="rect">
            <a:avLst/>
          </a:prstGeom>
        </p:spPr>
      </p:pic>
      <p:sp>
        <p:nvSpPr>
          <p:cNvPr id="133" name="Rectangle 132">
            <a:extLst>
              <a:ext uri="{FF2B5EF4-FFF2-40B4-BE49-F238E27FC236}">
                <a16:creationId xmlns:a16="http://schemas.microsoft.com/office/drawing/2014/main" id="{E37E0014-6FCB-4080-B909-4BEE9DC65A48}"/>
              </a:ext>
            </a:extLst>
          </p:cNvPr>
          <p:cNvSpPr/>
          <p:nvPr/>
        </p:nvSpPr>
        <p:spPr>
          <a:xfrm>
            <a:off x="655405" y="6874849"/>
            <a:ext cx="1173645" cy="369332"/>
          </a:xfrm>
          <a:prstGeom prst="rect">
            <a:avLst/>
          </a:prstGeom>
        </p:spPr>
        <p:txBody>
          <a:bodyPr wrap="square">
            <a:spAutoFit/>
          </a:bodyPr>
          <a:lstStyle/>
          <a:p>
            <a:r>
              <a:rPr lang="en-US" sz="900" dirty="0">
                <a:latin typeface="Albertus Medium" panose="020E0602030304020304" pitchFamily="34" charset="0"/>
              </a:rPr>
              <a:t>Personal Prakrithi</a:t>
            </a:r>
            <a:br>
              <a:rPr lang="en-US" sz="900" dirty="0">
                <a:latin typeface="Albertus Medium" panose="020E0602030304020304" pitchFamily="34" charset="0"/>
              </a:rPr>
            </a:br>
            <a:r>
              <a:rPr lang="en-US" sz="900" dirty="0">
                <a:latin typeface="Albertus Medium" panose="020E0602030304020304" pitchFamily="34" charset="0"/>
              </a:rPr>
              <a:t>GI-Score Measure</a:t>
            </a:r>
          </a:p>
        </p:txBody>
      </p:sp>
      <p:sp>
        <p:nvSpPr>
          <p:cNvPr id="134" name="TextBox 133">
            <a:extLst>
              <a:ext uri="{FF2B5EF4-FFF2-40B4-BE49-F238E27FC236}">
                <a16:creationId xmlns:a16="http://schemas.microsoft.com/office/drawing/2014/main" id="{5AE72D69-95F3-41F6-865E-053DE511F26B}"/>
              </a:ext>
            </a:extLst>
          </p:cNvPr>
          <p:cNvSpPr txBox="1"/>
          <p:nvPr/>
        </p:nvSpPr>
        <p:spPr>
          <a:xfrm>
            <a:off x="671316" y="6636381"/>
            <a:ext cx="1188146" cy="261610"/>
          </a:xfrm>
          <a:prstGeom prst="rect">
            <a:avLst/>
          </a:prstGeom>
          <a:solidFill>
            <a:srgbClr val="92D050"/>
          </a:solidFill>
        </p:spPr>
        <p:txBody>
          <a:bodyPr wrap="none" rtlCol="0">
            <a:spAutoFit/>
          </a:bodyPr>
          <a:lstStyle/>
          <a:p>
            <a:r>
              <a:rPr lang="en-US" sz="1100" dirty="0">
                <a:latin typeface="Pilsen Plakat" panose="02000506020000020004" pitchFamily="2" charset="0"/>
              </a:rPr>
              <a:t>Inventory Taking</a:t>
            </a:r>
          </a:p>
        </p:txBody>
      </p:sp>
      <p:pic>
        <p:nvPicPr>
          <p:cNvPr id="45" name="Picture 44">
            <a:extLst>
              <a:ext uri="{FF2B5EF4-FFF2-40B4-BE49-F238E27FC236}">
                <a16:creationId xmlns:a16="http://schemas.microsoft.com/office/drawing/2014/main" id="{36B15750-8D4B-447B-810A-A91C0C234F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2287" y="6511312"/>
            <a:ext cx="457200" cy="457200"/>
          </a:xfrm>
          <a:prstGeom prst="rect">
            <a:avLst/>
          </a:prstGeom>
        </p:spPr>
      </p:pic>
      <p:sp>
        <p:nvSpPr>
          <p:cNvPr id="52" name="TextBox 51">
            <a:extLst>
              <a:ext uri="{FF2B5EF4-FFF2-40B4-BE49-F238E27FC236}">
                <a16:creationId xmlns:a16="http://schemas.microsoft.com/office/drawing/2014/main" id="{039298DB-D976-47AD-ACBA-04D823E352B6}"/>
              </a:ext>
            </a:extLst>
          </p:cNvPr>
          <p:cNvSpPr txBox="1"/>
          <p:nvPr/>
        </p:nvSpPr>
        <p:spPr>
          <a:xfrm>
            <a:off x="161446" y="813936"/>
            <a:ext cx="369332" cy="1155766"/>
          </a:xfrm>
          <a:prstGeom prst="rect">
            <a:avLst/>
          </a:prstGeom>
          <a:noFill/>
        </p:spPr>
        <p:txBody>
          <a:bodyPr vert="vert270" wrap="none" lIns="0" tIns="0" rIns="0" bIns="0" rtlCol="0">
            <a:spAutoFit/>
          </a:bodyPr>
          <a:lstStyle/>
          <a:p>
            <a:r>
              <a:rPr lang="en-US" sz="2400" b="1" dirty="0">
                <a:latin typeface="Albertus Extra Bold" panose="020E0802040304020204" pitchFamily="34" charset="0"/>
              </a:rPr>
              <a:t>Schedule</a:t>
            </a:r>
          </a:p>
        </p:txBody>
      </p:sp>
      <p:pic>
        <p:nvPicPr>
          <p:cNvPr id="89" name="Picture 88">
            <a:extLst>
              <a:ext uri="{FF2B5EF4-FFF2-40B4-BE49-F238E27FC236}">
                <a16:creationId xmlns:a16="http://schemas.microsoft.com/office/drawing/2014/main" id="{3C0C1732-E0BE-4C5C-91A9-8B7D5F1337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02" y="17348"/>
            <a:ext cx="751060" cy="731520"/>
          </a:xfrm>
          <a:prstGeom prst="rect">
            <a:avLst/>
          </a:prstGeom>
        </p:spPr>
      </p:pic>
    </p:spTree>
    <p:extLst>
      <p:ext uri="{BB962C8B-B14F-4D97-AF65-F5344CB8AC3E}">
        <p14:creationId xmlns:p14="http://schemas.microsoft.com/office/powerpoint/2010/main" val="3935821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4711382-B34A-493B-93C4-CCC9EA48AD01}"/>
              </a:ext>
            </a:extLst>
          </p:cNvPr>
          <p:cNvSpPr/>
          <p:nvPr/>
        </p:nvSpPr>
        <p:spPr>
          <a:xfrm>
            <a:off x="0" y="-1"/>
            <a:ext cx="45720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5295F08-5F5B-4B57-A52B-CE291B7825EE}"/>
              </a:ext>
            </a:extLst>
          </p:cNvPr>
          <p:cNvSpPr txBox="1"/>
          <p:nvPr/>
        </p:nvSpPr>
        <p:spPr>
          <a:xfrm>
            <a:off x="0" y="43933"/>
            <a:ext cx="4572000" cy="369332"/>
          </a:xfrm>
          <a:prstGeom prst="rect">
            <a:avLst/>
          </a:prstGeom>
          <a:noFill/>
        </p:spPr>
        <p:txBody>
          <a:bodyPr wrap="square" rtlCol="0">
            <a:spAutoFit/>
          </a:bodyPr>
          <a:lstStyle/>
          <a:p>
            <a:pPr algn="ctr"/>
            <a:r>
              <a:rPr lang="en-US" dirty="0">
                <a:solidFill>
                  <a:schemeClr val="bg1"/>
                </a:solidFill>
                <a:latin typeface="Pilsen Plakat" panose="02000506020000020004" pitchFamily="2" charset="0"/>
              </a:rPr>
              <a:t>Gita Intelligence for the 21</a:t>
            </a:r>
            <a:r>
              <a:rPr lang="en-US" baseline="30000" dirty="0">
                <a:solidFill>
                  <a:schemeClr val="bg1"/>
                </a:solidFill>
                <a:latin typeface="Pilsen Plakat" panose="02000506020000020004" pitchFamily="2" charset="0"/>
              </a:rPr>
              <a:t>st</a:t>
            </a:r>
            <a:r>
              <a:rPr lang="en-US" dirty="0">
                <a:solidFill>
                  <a:schemeClr val="bg1"/>
                </a:solidFill>
                <a:latin typeface="Pilsen Plakat" panose="02000506020000020004" pitchFamily="2" charset="0"/>
              </a:rPr>
              <a:t> Century</a:t>
            </a:r>
          </a:p>
        </p:txBody>
      </p:sp>
      <p:sp>
        <p:nvSpPr>
          <p:cNvPr id="16" name="TextBox 15">
            <a:extLst>
              <a:ext uri="{FF2B5EF4-FFF2-40B4-BE49-F238E27FC236}">
                <a16:creationId xmlns:a16="http://schemas.microsoft.com/office/drawing/2014/main" id="{79044927-5BFB-406D-8F94-B3B2B74E209D}"/>
              </a:ext>
            </a:extLst>
          </p:cNvPr>
          <p:cNvSpPr txBox="1"/>
          <p:nvPr/>
        </p:nvSpPr>
        <p:spPr>
          <a:xfrm>
            <a:off x="0" y="462387"/>
            <a:ext cx="550151" cy="584775"/>
          </a:xfrm>
          <a:prstGeom prst="rect">
            <a:avLst/>
          </a:prstGeom>
          <a:noFill/>
        </p:spPr>
        <p:txBody>
          <a:bodyPr wrap="square" rtlCol="0">
            <a:spAutoFit/>
          </a:bodyPr>
          <a:lstStyle/>
          <a:p>
            <a:r>
              <a:rPr lang="en-US" sz="3200" b="1" dirty="0">
                <a:solidFill>
                  <a:srgbClr val="960032"/>
                </a:solidFill>
                <a:sym typeface="Wingdings" panose="05000000000000000000" pitchFamily="2" charset="2"/>
              </a:rPr>
              <a:t></a:t>
            </a:r>
            <a:endParaRPr lang="en-US" sz="3200" b="1" dirty="0">
              <a:solidFill>
                <a:srgbClr val="960032"/>
              </a:solidFill>
            </a:endParaRPr>
          </a:p>
        </p:txBody>
      </p:sp>
      <p:sp>
        <p:nvSpPr>
          <p:cNvPr id="17" name="TextBox 16">
            <a:extLst>
              <a:ext uri="{FF2B5EF4-FFF2-40B4-BE49-F238E27FC236}">
                <a16:creationId xmlns:a16="http://schemas.microsoft.com/office/drawing/2014/main" id="{3934AF20-190F-4D15-BC49-B72264E14355}"/>
              </a:ext>
            </a:extLst>
          </p:cNvPr>
          <p:cNvSpPr txBox="1"/>
          <p:nvPr/>
        </p:nvSpPr>
        <p:spPr>
          <a:xfrm>
            <a:off x="398380" y="585497"/>
            <a:ext cx="1544910" cy="338554"/>
          </a:xfrm>
          <a:prstGeom prst="rect">
            <a:avLst/>
          </a:prstGeom>
          <a:noFill/>
        </p:spPr>
        <p:txBody>
          <a:bodyPr wrap="none" rtlCol="0">
            <a:spAutoFit/>
          </a:bodyPr>
          <a:lstStyle/>
          <a:p>
            <a:r>
              <a:rPr lang="en-US" sz="1600" b="1" cap="small" dirty="0">
                <a:solidFill>
                  <a:srgbClr val="960032"/>
                </a:solidFill>
                <a:latin typeface="Arial Narrow" panose="020B0606020202030204" pitchFamily="34" charset="0"/>
              </a:rPr>
              <a:t>Special Sessions</a:t>
            </a:r>
          </a:p>
        </p:txBody>
      </p:sp>
      <p:sp>
        <p:nvSpPr>
          <p:cNvPr id="3" name="TextBox 2">
            <a:extLst>
              <a:ext uri="{FF2B5EF4-FFF2-40B4-BE49-F238E27FC236}">
                <a16:creationId xmlns:a16="http://schemas.microsoft.com/office/drawing/2014/main" id="{60755EB6-909B-4BB1-9B3F-F811B95BC0FE}"/>
              </a:ext>
            </a:extLst>
          </p:cNvPr>
          <p:cNvSpPr txBox="1"/>
          <p:nvPr/>
        </p:nvSpPr>
        <p:spPr>
          <a:xfrm>
            <a:off x="398380" y="800940"/>
            <a:ext cx="2741456" cy="369332"/>
          </a:xfrm>
          <a:prstGeom prst="rect">
            <a:avLst/>
          </a:prstGeom>
          <a:noFill/>
        </p:spPr>
        <p:txBody>
          <a:bodyPr wrap="none" rtlCol="0">
            <a:spAutoFit/>
          </a:bodyPr>
          <a:lstStyle/>
          <a:p>
            <a:r>
              <a:rPr lang="en-US" dirty="0">
                <a:latin typeface="Pilsen Plakat" panose="02000506020000020004" pitchFamily="2" charset="0"/>
              </a:rPr>
              <a:t>Profile of Guest Speakers</a:t>
            </a:r>
          </a:p>
        </p:txBody>
      </p:sp>
      <p:sp>
        <p:nvSpPr>
          <p:cNvPr id="4" name="Rectangle 3">
            <a:extLst>
              <a:ext uri="{FF2B5EF4-FFF2-40B4-BE49-F238E27FC236}">
                <a16:creationId xmlns:a16="http://schemas.microsoft.com/office/drawing/2014/main" id="{4920DC03-100E-431C-A4F4-32685BD83BFC}"/>
              </a:ext>
            </a:extLst>
          </p:cNvPr>
          <p:cNvSpPr/>
          <p:nvPr/>
        </p:nvSpPr>
        <p:spPr>
          <a:xfrm>
            <a:off x="154709" y="1170272"/>
            <a:ext cx="4306456" cy="5524589"/>
          </a:xfrm>
          <a:prstGeom prst="rect">
            <a:avLst/>
          </a:prstGeom>
        </p:spPr>
        <p:txBody>
          <a:bodyPr wrap="square">
            <a:spAutoFit/>
          </a:bodyPr>
          <a:lstStyle/>
          <a:p>
            <a:r>
              <a:rPr lang="en-US" sz="1000" b="1" dirty="0">
                <a:solidFill>
                  <a:srgbClr val="960032"/>
                </a:solidFill>
                <a:latin typeface="Arial Narrow" panose="020B0606020202030204" pitchFamily="34" charset="0"/>
              </a:rPr>
              <a:t>Gita Intelligence for the 21</a:t>
            </a:r>
            <a:r>
              <a:rPr lang="en-US" sz="1000" b="1" baseline="30000" dirty="0">
                <a:solidFill>
                  <a:srgbClr val="960032"/>
                </a:solidFill>
                <a:latin typeface="Arial Narrow" panose="020B0606020202030204" pitchFamily="34" charset="0"/>
              </a:rPr>
              <a:t>st</a:t>
            </a:r>
            <a:r>
              <a:rPr lang="en-US" sz="1000" b="1" dirty="0">
                <a:solidFill>
                  <a:srgbClr val="960032"/>
                </a:solidFill>
                <a:latin typeface="Arial Narrow" panose="020B0606020202030204" pitchFamily="34" charset="0"/>
              </a:rPr>
              <a:t> Century            </a:t>
            </a:r>
            <a:r>
              <a:rPr lang="en-US" sz="1000" b="1" dirty="0">
                <a:latin typeface="Arial Narrow" panose="020B0606020202030204" pitchFamily="34" charset="0"/>
              </a:rPr>
              <a:t>Opening Session: 12 August 2018</a:t>
            </a:r>
          </a:p>
          <a:p>
            <a:endParaRPr lang="en-US" sz="1000" b="1" dirty="0">
              <a:latin typeface="Arial Narrow" panose="020B0606020202030204" pitchFamily="34" charset="0"/>
            </a:endParaRPr>
          </a:p>
          <a:p>
            <a:r>
              <a:rPr lang="en-US" sz="900" b="1" dirty="0"/>
              <a:t>Dr. Suvarna Nalapat</a:t>
            </a:r>
            <a:endParaRPr lang="en-US" sz="900" dirty="0"/>
          </a:p>
          <a:p>
            <a:r>
              <a:rPr lang="en-US" sz="900" dirty="0"/>
              <a:t>Dr. Suvarna Nalapat, is an author, philosopher, poet, educationist, orator, musicologist, and Pathologist. Her other interests are astronomy, literature, archeology, history, psychology and social sciences. Her mother belongs to the Nalapat family, an illustrious family of writers, thinkers, and philosophers. A powerful advocate of the Advaitha philosophy, she explores into the human and cosmic mind, and finds out the harmony in it and gives harmonious music as a panacea for all the illnesses of human race. Dr Nalapat is also a Retired Professor and Head of Department of Pathology in Kerala Govt medical college service, and Amrita Institute of medical sciences, Kochi.</a:t>
            </a:r>
          </a:p>
          <a:p>
            <a:r>
              <a:rPr lang="en-US" sz="600" dirty="0"/>
              <a:t> </a:t>
            </a:r>
          </a:p>
          <a:p>
            <a:r>
              <a:rPr lang="en-US" sz="900" b="1" dirty="0"/>
              <a:t>Dr. Sulochana Nalapat</a:t>
            </a:r>
            <a:endParaRPr lang="en-US" sz="900" dirty="0"/>
          </a:p>
          <a:p>
            <a:r>
              <a:rPr lang="en-US" sz="900" dirty="0"/>
              <a:t>Youngest daughter born to the renowned poetess Nalapat Balamani Amma and V.M Nair- late editor and Managing Director of Mathrubhumi. She worked as a Medical Officer with Tata Finlay in Munnar and with UPASI’s Comprehensive Labor Welfare Scheme. Later she served these Tea Plantations as the Manager of Community Development and Social Welfare Department, for over twenty-five years. She retired from Tata Tea in 1994. Her passion and deep humanitarian bonds brought her to the KDHP company for which she currently works as an advisor. Her literary creations include </a:t>
            </a:r>
            <a:r>
              <a:rPr lang="en-US" sz="900" i="1" dirty="0"/>
              <a:t>Jnan Enna Abhavam, Kavadam, Theyila, Daivathinde Nizhal, Swapnadanam, Penayal Thuzhanja Doorangal, Balamani Ammayude Kavithakal </a:t>
            </a:r>
            <a:r>
              <a:rPr lang="en-US" sz="900" dirty="0"/>
              <a:t>(Samaharanam Editing), </a:t>
            </a:r>
            <a:r>
              <a:rPr lang="en-US" sz="900" i="1" dirty="0"/>
              <a:t>Manassinakathoru Muri, Munnarinde Katha, Ende Jeshtathi Kamala.</a:t>
            </a:r>
          </a:p>
          <a:p>
            <a:r>
              <a:rPr lang="en-US" sz="600" i="1" dirty="0"/>
              <a:t> </a:t>
            </a:r>
          </a:p>
          <a:p>
            <a:r>
              <a:rPr lang="en-US" sz="900" b="1" dirty="0"/>
              <a:t>Kairali Narayanan</a:t>
            </a:r>
            <a:endParaRPr lang="en-US" sz="900" dirty="0"/>
          </a:p>
          <a:p>
            <a:r>
              <a:rPr lang="en-US" sz="900" dirty="0"/>
              <a:t>Holds BA degree in English Honors, Delhi University, and an MA in English from Calicut University. She also has a Diploma in English teaching from CIEFL, Hyderabad. She has taught in several schools and colleges.  She has translated several works of writer C Radhakrishnan into English, of which ‘Birds that fly ahead’ received the V. Abdulla award for translation.  She is currently active in teaching and literary pursuits.  Married to Captain Ravinarayanan Mundayur, she is the daughter of Venmani Vishnu Namboodiri and Devi Vishnu,</a:t>
            </a:r>
          </a:p>
          <a:p>
            <a:r>
              <a:rPr lang="en-US" sz="600" dirty="0"/>
              <a:t> </a:t>
            </a:r>
          </a:p>
          <a:p>
            <a:r>
              <a:rPr lang="en-US" sz="900" b="1" dirty="0"/>
              <a:t>Prasanna K Varma</a:t>
            </a:r>
            <a:endParaRPr lang="en-US" sz="900" dirty="0"/>
          </a:p>
          <a:p>
            <a:r>
              <a:rPr lang="en-US" sz="900" dirty="0"/>
              <a:t>Born and brought up in the cultural hub of Tripunithura she was helplessly sucked into the finer aspects of life in general. A graduate in English Language and Literature she pursued her post-graduation in Applied Psychology.  She is interested in many other things except for these two subjects. She has translated Manu S Pillai's best seller work ‘</a:t>
            </a:r>
            <a:r>
              <a:rPr lang="en-US" sz="900" i="1" dirty="0"/>
              <a:t>The Ivory Throne’ </a:t>
            </a:r>
            <a:r>
              <a:rPr lang="en-US" sz="900" dirty="0"/>
              <a:t>into Malayalam, is now at translating Yuval Noah Harari's ‘</a:t>
            </a:r>
            <a:r>
              <a:rPr lang="en-US" sz="900" i="1" dirty="0"/>
              <a:t>Homo Deus</a:t>
            </a:r>
            <a:r>
              <a:rPr lang="en-US" sz="900" dirty="0"/>
              <a:t>’, in perpetual fear of getting labelled as a translator. She refuses to get stuck. </a:t>
            </a:r>
            <a:endParaRPr lang="en-US" sz="900" b="1" dirty="0">
              <a:solidFill>
                <a:srgbClr val="960032"/>
              </a:solidFill>
            </a:endParaRPr>
          </a:p>
        </p:txBody>
      </p:sp>
      <p:sp>
        <p:nvSpPr>
          <p:cNvPr id="2" name="TextBox 1">
            <a:extLst>
              <a:ext uri="{FF2B5EF4-FFF2-40B4-BE49-F238E27FC236}">
                <a16:creationId xmlns:a16="http://schemas.microsoft.com/office/drawing/2014/main" id="{4AA9D011-FFBB-4560-A1FB-6E7858BFE315}"/>
              </a:ext>
            </a:extLst>
          </p:cNvPr>
          <p:cNvSpPr txBox="1"/>
          <p:nvPr/>
        </p:nvSpPr>
        <p:spPr>
          <a:xfrm>
            <a:off x="3195784" y="1311827"/>
            <a:ext cx="910827" cy="253916"/>
          </a:xfrm>
          <a:prstGeom prst="rect">
            <a:avLst/>
          </a:prstGeom>
          <a:noFill/>
        </p:spPr>
        <p:txBody>
          <a:bodyPr wrap="none" rtlCol="0">
            <a:spAutoFit/>
          </a:bodyPr>
          <a:lstStyle/>
          <a:p>
            <a:pPr algn="ctr"/>
            <a:r>
              <a:rPr lang="en-US" sz="1000" b="1" dirty="0">
                <a:solidFill>
                  <a:srgbClr val="960032"/>
                </a:solidFill>
                <a:latin typeface="Arial Narrow" panose="020B0606020202030204" pitchFamily="34" charset="0"/>
              </a:rPr>
              <a:t>10 AM to 1 PM</a:t>
            </a:r>
          </a:p>
        </p:txBody>
      </p:sp>
      <p:sp>
        <p:nvSpPr>
          <p:cNvPr id="5" name="TextBox 4">
            <a:extLst>
              <a:ext uri="{FF2B5EF4-FFF2-40B4-BE49-F238E27FC236}">
                <a16:creationId xmlns:a16="http://schemas.microsoft.com/office/drawing/2014/main" id="{77ADF86C-1786-491F-8D1C-7C73C4BFFE11}"/>
              </a:ext>
            </a:extLst>
          </p:cNvPr>
          <p:cNvSpPr txBox="1"/>
          <p:nvPr/>
        </p:nvSpPr>
        <p:spPr>
          <a:xfrm>
            <a:off x="536162" y="6648681"/>
            <a:ext cx="3499676" cy="577081"/>
          </a:xfrm>
          <a:prstGeom prst="rect">
            <a:avLst/>
          </a:prstGeom>
          <a:noFill/>
        </p:spPr>
        <p:txBody>
          <a:bodyPr wrap="none" rtlCol="0">
            <a:spAutoFit/>
          </a:bodyPr>
          <a:lstStyle/>
          <a:p>
            <a:r>
              <a:rPr lang="en-US" sz="1050" dirty="0">
                <a:solidFill>
                  <a:srgbClr val="960032"/>
                </a:solidFill>
                <a:latin typeface="Trebuchet MS" panose="020B0603020202020204" pitchFamily="34" charset="0"/>
                <a:cs typeface="Times New Roman" panose="02020603050405020304" pitchFamily="18" charset="0"/>
              </a:rPr>
              <a:t>10:00 AM  Keynote address by the Distinguished Guests</a:t>
            </a:r>
            <a:br>
              <a:rPr lang="en-US" sz="1050" dirty="0">
                <a:solidFill>
                  <a:srgbClr val="960032"/>
                </a:solidFill>
                <a:latin typeface="Trebuchet MS" panose="020B0603020202020204" pitchFamily="34" charset="0"/>
                <a:cs typeface="Times New Roman" panose="02020603050405020304" pitchFamily="18" charset="0"/>
              </a:rPr>
            </a:br>
            <a:r>
              <a:rPr lang="en-US" sz="1050" dirty="0">
                <a:solidFill>
                  <a:srgbClr val="960032"/>
                </a:solidFill>
                <a:latin typeface="Trebuchet MS" panose="020B0603020202020204" pitchFamily="34" charset="0"/>
                <a:cs typeface="Times New Roman" panose="02020603050405020304" pitchFamily="18" charset="0"/>
              </a:rPr>
              <a:t>11:15 AM  Discussion</a:t>
            </a:r>
            <a:br>
              <a:rPr lang="en-US" sz="1050" dirty="0">
                <a:solidFill>
                  <a:srgbClr val="960032"/>
                </a:solidFill>
                <a:latin typeface="Trebuchet MS" panose="020B0603020202020204" pitchFamily="34" charset="0"/>
                <a:cs typeface="Times New Roman" panose="02020603050405020304" pitchFamily="18" charset="0"/>
              </a:rPr>
            </a:br>
            <a:r>
              <a:rPr lang="en-US" sz="1050" dirty="0">
                <a:solidFill>
                  <a:srgbClr val="960032"/>
                </a:solidFill>
                <a:latin typeface="Trebuchet MS" panose="020B0603020202020204" pitchFamily="34" charset="0"/>
                <a:cs typeface="Times New Roman" panose="02020603050405020304" pitchFamily="18" charset="0"/>
              </a:rPr>
              <a:t>12:00 Noon  Gita Intelligence [Strategies]</a:t>
            </a:r>
          </a:p>
        </p:txBody>
      </p:sp>
      <p:pic>
        <p:nvPicPr>
          <p:cNvPr id="10" name="Picture 9">
            <a:extLst>
              <a:ext uri="{FF2B5EF4-FFF2-40B4-BE49-F238E27FC236}">
                <a16:creationId xmlns:a16="http://schemas.microsoft.com/office/drawing/2014/main" id="{57643852-4398-4E03-A2C2-437D6A764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322" y="6694861"/>
            <a:ext cx="457200" cy="457200"/>
          </a:xfrm>
          <a:prstGeom prst="rect">
            <a:avLst/>
          </a:prstGeom>
        </p:spPr>
      </p:pic>
    </p:spTree>
    <p:extLst>
      <p:ext uri="{BB962C8B-B14F-4D97-AF65-F5344CB8AC3E}">
        <p14:creationId xmlns:p14="http://schemas.microsoft.com/office/powerpoint/2010/main" val="3676444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4711382-B34A-493B-93C4-CCC9EA48AD01}"/>
              </a:ext>
            </a:extLst>
          </p:cNvPr>
          <p:cNvSpPr/>
          <p:nvPr/>
        </p:nvSpPr>
        <p:spPr>
          <a:xfrm>
            <a:off x="0" y="-1"/>
            <a:ext cx="45720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5295F08-5F5B-4B57-A52B-CE291B7825EE}"/>
              </a:ext>
            </a:extLst>
          </p:cNvPr>
          <p:cNvSpPr txBox="1"/>
          <p:nvPr/>
        </p:nvSpPr>
        <p:spPr>
          <a:xfrm>
            <a:off x="0" y="43933"/>
            <a:ext cx="4572000" cy="369332"/>
          </a:xfrm>
          <a:prstGeom prst="rect">
            <a:avLst/>
          </a:prstGeom>
          <a:noFill/>
        </p:spPr>
        <p:txBody>
          <a:bodyPr wrap="square" rtlCol="0">
            <a:spAutoFit/>
          </a:bodyPr>
          <a:lstStyle/>
          <a:p>
            <a:pPr algn="ctr"/>
            <a:r>
              <a:rPr lang="en-US" dirty="0">
                <a:solidFill>
                  <a:schemeClr val="bg1"/>
                </a:solidFill>
                <a:latin typeface="Pilsen Plakat" panose="02000506020000020004" pitchFamily="2" charset="0"/>
              </a:rPr>
              <a:t>Gita Intelligence for the 21</a:t>
            </a:r>
            <a:r>
              <a:rPr lang="en-US" baseline="30000" dirty="0">
                <a:solidFill>
                  <a:schemeClr val="bg1"/>
                </a:solidFill>
                <a:latin typeface="Pilsen Plakat" panose="02000506020000020004" pitchFamily="2" charset="0"/>
              </a:rPr>
              <a:t>st</a:t>
            </a:r>
            <a:r>
              <a:rPr lang="en-US" dirty="0">
                <a:solidFill>
                  <a:schemeClr val="bg1"/>
                </a:solidFill>
                <a:latin typeface="Pilsen Plakat" panose="02000506020000020004" pitchFamily="2" charset="0"/>
              </a:rPr>
              <a:t> Century</a:t>
            </a:r>
          </a:p>
        </p:txBody>
      </p:sp>
      <p:sp>
        <p:nvSpPr>
          <p:cNvPr id="16" name="TextBox 15">
            <a:extLst>
              <a:ext uri="{FF2B5EF4-FFF2-40B4-BE49-F238E27FC236}">
                <a16:creationId xmlns:a16="http://schemas.microsoft.com/office/drawing/2014/main" id="{79044927-5BFB-406D-8F94-B3B2B74E209D}"/>
              </a:ext>
            </a:extLst>
          </p:cNvPr>
          <p:cNvSpPr txBox="1"/>
          <p:nvPr/>
        </p:nvSpPr>
        <p:spPr>
          <a:xfrm>
            <a:off x="0" y="462387"/>
            <a:ext cx="550151" cy="584775"/>
          </a:xfrm>
          <a:prstGeom prst="rect">
            <a:avLst/>
          </a:prstGeom>
          <a:noFill/>
        </p:spPr>
        <p:txBody>
          <a:bodyPr wrap="square" rtlCol="0">
            <a:spAutoFit/>
          </a:bodyPr>
          <a:lstStyle/>
          <a:p>
            <a:r>
              <a:rPr lang="en-US" sz="3200" b="1" dirty="0">
                <a:solidFill>
                  <a:srgbClr val="960032"/>
                </a:solidFill>
                <a:sym typeface="Wingdings" panose="05000000000000000000" pitchFamily="2" charset="2"/>
              </a:rPr>
              <a:t></a:t>
            </a:r>
            <a:endParaRPr lang="en-US" sz="3200" b="1" dirty="0">
              <a:solidFill>
                <a:srgbClr val="960032"/>
              </a:solidFill>
            </a:endParaRPr>
          </a:p>
        </p:txBody>
      </p:sp>
      <p:sp>
        <p:nvSpPr>
          <p:cNvPr id="17" name="TextBox 16">
            <a:extLst>
              <a:ext uri="{FF2B5EF4-FFF2-40B4-BE49-F238E27FC236}">
                <a16:creationId xmlns:a16="http://schemas.microsoft.com/office/drawing/2014/main" id="{3934AF20-190F-4D15-BC49-B72264E14355}"/>
              </a:ext>
            </a:extLst>
          </p:cNvPr>
          <p:cNvSpPr txBox="1"/>
          <p:nvPr/>
        </p:nvSpPr>
        <p:spPr>
          <a:xfrm>
            <a:off x="398380" y="585497"/>
            <a:ext cx="1544910" cy="338554"/>
          </a:xfrm>
          <a:prstGeom prst="rect">
            <a:avLst/>
          </a:prstGeom>
          <a:noFill/>
        </p:spPr>
        <p:txBody>
          <a:bodyPr wrap="none" rtlCol="0">
            <a:spAutoFit/>
          </a:bodyPr>
          <a:lstStyle/>
          <a:p>
            <a:r>
              <a:rPr lang="en-US" sz="1600" b="1" cap="small" dirty="0">
                <a:solidFill>
                  <a:srgbClr val="960032"/>
                </a:solidFill>
                <a:latin typeface="Arial Narrow" panose="020B0606020202030204" pitchFamily="34" charset="0"/>
              </a:rPr>
              <a:t>Special Sessions</a:t>
            </a:r>
          </a:p>
        </p:txBody>
      </p:sp>
      <p:sp>
        <p:nvSpPr>
          <p:cNvPr id="3" name="TextBox 2">
            <a:extLst>
              <a:ext uri="{FF2B5EF4-FFF2-40B4-BE49-F238E27FC236}">
                <a16:creationId xmlns:a16="http://schemas.microsoft.com/office/drawing/2014/main" id="{60755EB6-909B-4BB1-9B3F-F811B95BC0FE}"/>
              </a:ext>
            </a:extLst>
          </p:cNvPr>
          <p:cNvSpPr txBox="1"/>
          <p:nvPr/>
        </p:nvSpPr>
        <p:spPr>
          <a:xfrm>
            <a:off x="398380" y="800940"/>
            <a:ext cx="2741456" cy="369332"/>
          </a:xfrm>
          <a:prstGeom prst="rect">
            <a:avLst/>
          </a:prstGeom>
          <a:noFill/>
        </p:spPr>
        <p:txBody>
          <a:bodyPr wrap="none" rtlCol="0">
            <a:spAutoFit/>
          </a:bodyPr>
          <a:lstStyle/>
          <a:p>
            <a:r>
              <a:rPr lang="en-US" dirty="0">
                <a:latin typeface="Pilsen Plakat" panose="02000506020000020004" pitchFamily="2" charset="0"/>
              </a:rPr>
              <a:t>Profile of Guest Speakers</a:t>
            </a:r>
          </a:p>
        </p:txBody>
      </p:sp>
      <p:sp>
        <p:nvSpPr>
          <p:cNvPr id="4" name="Rectangle 3">
            <a:extLst>
              <a:ext uri="{FF2B5EF4-FFF2-40B4-BE49-F238E27FC236}">
                <a16:creationId xmlns:a16="http://schemas.microsoft.com/office/drawing/2014/main" id="{4920DC03-100E-431C-A4F4-32685BD83BFC}"/>
              </a:ext>
            </a:extLst>
          </p:cNvPr>
          <p:cNvSpPr/>
          <p:nvPr/>
        </p:nvSpPr>
        <p:spPr>
          <a:xfrm>
            <a:off x="154709" y="1170272"/>
            <a:ext cx="4306456" cy="3862596"/>
          </a:xfrm>
          <a:prstGeom prst="rect">
            <a:avLst/>
          </a:prstGeom>
        </p:spPr>
        <p:txBody>
          <a:bodyPr wrap="square">
            <a:spAutoFit/>
          </a:bodyPr>
          <a:lstStyle/>
          <a:p>
            <a:r>
              <a:rPr lang="en-US" sz="1000" b="1" dirty="0">
                <a:solidFill>
                  <a:srgbClr val="960032"/>
                </a:solidFill>
                <a:latin typeface="Arial Narrow" panose="020B0606020202030204" pitchFamily="34" charset="0"/>
              </a:rPr>
              <a:t>Motivations, Attitudes and Aptitudes        </a:t>
            </a:r>
            <a:r>
              <a:rPr lang="en-US" sz="1000" b="1" dirty="0">
                <a:latin typeface="Arial Narrow" panose="020B0606020202030204" pitchFamily="34" charset="0"/>
              </a:rPr>
              <a:t>Young Minds Session: 14 August 2018</a:t>
            </a:r>
          </a:p>
          <a:p>
            <a:endParaRPr lang="en-US" sz="1000" b="1" dirty="0">
              <a:latin typeface="Arial Narrow" panose="020B0606020202030204" pitchFamily="34" charset="0"/>
            </a:endParaRPr>
          </a:p>
          <a:p>
            <a:r>
              <a:rPr lang="en-US" sz="900" b="1" dirty="0"/>
              <a:t>Prof. NR Menon</a:t>
            </a:r>
            <a:endParaRPr lang="en-US" sz="900" dirty="0"/>
          </a:p>
          <a:p>
            <a:r>
              <a:rPr lang="en-US" sz="900" dirty="0"/>
              <a:t>Is the Founder and Director of Master Coaching Board, a nonprofit-making center for value oriented education, serving the student community for over 50 years. Currently he is also a visiting professor at the School of Business of Amrita University, Kochi campus.  Prof. Menon is active in social services like free counselling, food, medicine, and wheelchair distribution. He has also been providing free LLB entrance coaching to students of economically weaker segments in Ernakulam, Trissur, Palakkad, and Alappuzha districts, for the last 19 years. Recently nominated as State President of the Kerala Chapter of the all India organisation, SAKSHAMA, a forum for the Differently-abled. Sakshama started a special school at Thiruvananthapuram and runs a home for the visually challenged at Palghat. Prof. NR Menon was awarded Gandhi Talisman by Kerala High Court in 2014. With a 75% handicap and other limitations, confined from a wheel chair, he has also been discharging duties as the Statutory Member of the National Trust for Mentally Challenged, in Ernakulam district.</a:t>
            </a:r>
          </a:p>
          <a:p>
            <a:r>
              <a:rPr lang="en-US" sz="900" dirty="0"/>
              <a:t> </a:t>
            </a:r>
          </a:p>
          <a:p>
            <a:r>
              <a:rPr lang="en-US" sz="900" b="1" dirty="0"/>
              <a:t>S. Ananthanarayanan</a:t>
            </a:r>
            <a:endParaRPr lang="en-US" sz="900" dirty="0"/>
          </a:p>
          <a:p>
            <a:r>
              <a:rPr lang="en-US" sz="900" dirty="0"/>
              <a:t>He has an undergraduate degree in Electronics Engineering from IIT Chennai, and a Masters in Engineering from Indian Institute of Science (IISc.), Bangalore. He served as a scientist with the DRDO for 40 years, from 1975.  Trained from the National Defense College, Delhi, in National Security, he is a Distinguished Scientist and was the Director of Naval Physical Oceanographic laboratory (NPOL), Kochi from 2007 to 2015. Mr. Ananthanarayanan played a significant role in the design and development of Sonar systems for warships and submarines, and in inducting them into service for the Indian navy. His efforts have been instrumental in India becoming self-sufficient in acoustic sensors for warships and submarines. He is the recipient of several national awards. </a:t>
            </a:r>
          </a:p>
        </p:txBody>
      </p:sp>
      <p:sp>
        <p:nvSpPr>
          <p:cNvPr id="8" name="TextBox 7">
            <a:extLst>
              <a:ext uri="{FF2B5EF4-FFF2-40B4-BE49-F238E27FC236}">
                <a16:creationId xmlns:a16="http://schemas.microsoft.com/office/drawing/2014/main" id="{D519F6D7-9AAA-4E80-8811-FCE1725122AA}"/>
              </a:ext>
            </a:extLst>
          </p:cNvPr>
          <p:cNvSpPr txBox="1"/>
          <p:nvPr/>
        </p:nvSpPr>
        <p:spPr>
          <a:xfrm>
            <a:off x="3382839" y="1311827"/>
            <a:ext cx="832279" cy="246221"/>
          </a:xfrm>
          <a:prstGeom prst="rect">
            <a:avLst/>
          </a:prstGeom>
          <a:noFill/>
        </p:spPr>
        <p:txBody>
          <a:bodyPr wrap="none" rtlCol="0">
            <a:spAutoFit/>
          </a:bodyPr>
          <a:lstStyle/>
          <a:p>
            <a:pPr algn="ctr"/>
            <a:r>
              <a:rPr lang="en-US" sz="1000" b="1" dirty="0">
                <a:solidFill>
                  <a:srgbClr val="960032"/>
                </a:solidFill>
                <a:latin typeface="Arial Narrow" panose="020B0606020202030204" pitchFamily="34" charset="0"/>
              </a:rPr>
              <a:t>6 PM to 9 PM</a:t>
            </a:r>
          </a:p>
        </p:txBody>
      </p:sp>
      <p:sp>
        <p:nvSpPr>
          <p:cNvPr id="9" name="TextBox 8">
            <a:extLst>
              <a:ext uri="{FF2B5EF4-FFF2-40B4-BE49-F238E27FC236}">
                <a16:creationId xmlns:a16="http://schemas.microsoft.com/office/drawing/2014/main" id="{94966D66-6D9B-4079-A24D-BDFA889E39F8}"/>
              </a:ext>
            </a:extLst>
          </p:cNvPr>
          <p:cNvSpPr txBox="1"/>
          <p:nvPr/>
        </p:nvSpPr>
        <p:spPr>
          <a:xfrm>
            <a:off x="398380" y="6657918"/>
            <a:ext cx="3956532" cy="577081"/>
          </a:xfrm>
          <a:prstGeom prst="rect">
            <a:avLst/>
          </a:prstGeom>
          <a:noFill/>
        </p:spPr>
        <p:txBody>
          <a:bodyPr wrap="none" rtlCol="0">
            <a:spAutoFit/>
          </a:bodyPr>
          <a:lstStyle/>
          <a:p>
            <a:r>
              <a:rPr lang="en-US" sz="1050" dirty="0">
                <a:solidFill>
                  <a:srgbClr val="960032"/>
                </a:solidFill>
                <a:latin typeface="Trebuchet MS" panose="020B0603020202020204" pitchFamily="34" charset="0"/>
                <a:cs typeface="Times New Roman" panose="02020603050405020304" pitchFamily="18" charset="0"/>
              </a:rPr>
              <a:t>06:00 PM  Keynote address by the Distinguished Guests</a:t>
            </a:r>
            <a:br>
              <a:rPr lang="en-US" sz="1050" dirty="0">
                <a:solidFill>
                  <a:srgbClr val="960032"/>
                </a:solidFill>
                <a:latin typeface="Trebuchet MS" panose="020B0603020202020204" pitchFamily="34" charset="0"/>
                <a:cs typeface="Times New Roman" panose="02020603050405020304" pitchFamily="18" charset="0"/>
              </a:rPr>
            </a:br>
            <a:r>
              <a:rPr lang="en-US" sz="1050" dirty="0">
                <a:solidFill>
                  <a:srgbClr val="960032"/>
                </a:solidFill>
                <a:latin typeface="Trebuchet MS" panose="020B0603020202020204" pitchFamily="34" charset="0"/>
                <a:cs typeface="Times New Roman" panose="02020603050405020304" pitchFamily="18" charset="0"/>
              </a:rPr>
              <a:t>07:15 PM  Discussion</a:t>
            </a:r>
            <a:br>
              <a:rPr lang="en-US" sz="1050" dirty="0">
                <a:solidFill>
                  <a:srgbClr val="960032"/>
                </a:solidFill>
                <a:latin typeface="Trebuchet MS" panose="020B0603020202020204" pitchFamily="34" charset="0"/>
                <a:cs typeface="Times New Roman" panose="02020603050405020304" pitchFamily="18" charset="0"/>
              </a:rPr>
            </a:br>
            <a:r>
              <a:rPr lang="en-US" sz="1050" dirty="0">
                <a:solidFill>
                  <a:srgbClr val="960032"/>
                </a:solidFill>
                <a:latin typeface="Trebuchet MS" panose="020B0603020202020204" pitchFamily="34" charset="0"/>
                <a:cs typeface="Times New Roman" panose="02020603050405020304" pitchFamily="18" charset="0"/>
              </a:rPr>
              <a:t>08:00 PM  Gita Intelligence [Motivations, Attitudes, Aptitudes]</a:t>
            </a:r>
          </a:p>
        </p:txBody>
      </p:sp>
      <p:pic>
        <p:nvPicPr>
          <p:cNvPr id="10" name="Picture 9">
            <a:extLst>
              <a:ext uri="{FF2B5EF4-FFF2-40B4-BE49-F238E27FC236}">
                <a16:creationId xmlns:a16="http://schemas.microsoft.com/office/drawing/2014/main" id="{EA1323FB-2A56-4D81-9914-6F1A808014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5" y="6717858"/>
            <a:ext cx="457200" cy="457200"/>
          </a:xfrm>
          <a:prstGeom prst="rect">
            <a:avLst/>
          </a:prstGeom>
        </p:spPr>
      </p:pic>
    </p:spTree>
    <p:extLst>
      <p:ext uri="{BB962C8B-B14F-4D97-AF65-F5344CB8AC3E}">
        <p14:creationId xmlns:p14="http://schemas.microsoft.com/office/powerpoint/2010/main" val="145299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A85459-2146-453F-9458-338F6E2429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72" y="228598"/>
            <a:ext cx="4195238" cy="3114965"/>
          </a:xfrm>
          <a:prstGeom prst="rect">
            <a:avLst/>
          </a:prstGeom>
          <a:effectLst>
            <a:softEdge rad="635000"/>
          </a:effectLst>
        </p:spPr>
      </p:pic>
      <p:sp>
        <p:nvSpPr>
          <p:cNvPr id="12" name="Rectangle 11">
            <a:extLst>
              <a:ext uri="{FF2B5EF4-FFF2-40B4-BE49-F238E27FC236}">
                <a16:creationId xmlns:a16="http://schemas.microsoft.com/office/drawing/2014/main" id="{C4711382-B34A-493B-93C4-CCC9EA48AD01}"/>
              </a:ext>
            </a:extLst>
          </p:cNvPr>
          <p:cNvSpPr/>
          <p:nvPr/>
        </p:nvSpPr>
        <p:spPr>
          <a:xfrm>
            <a:off x="0" y="-1"/>
            <a:ext cx="45720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5295F08-5F5B-4B57-A52B-CE291B7825EE}"/>
              </a:ext>
            </a:extLst>
          </p:cNvPr>
          <p:cNvSpPr txBox="1"/>
          <p:nvPr/>
        </p:nvSpPr>
        <p:spPr>
          <a:xfrm>
            <a:off x="0" y="43933"/>
            <a:ext cx="4572000" cy="369332"/>
          </a:xfrm>
          <a:prstGeom prst="rect">
            <a:avLst/>
          </a:prstGeom>
          <a:noFill/>
        </p:spPr>
        <p:txBody>
          <a:bodyPr wrap="square" rtlCol="0">
            <a:spAutoFit/>
          </a:bodyPr>
          <a:lstStyle/>
          <a:p>
            <a:pPr algn="ctr"/>
            <a:r>
              <a:rPr lang="en-US" dirty="0">
                <a:solidFill>
                  <a:schemeClr val="bg1"/>
                </a:solidFill>
                <a:latin typeface="Pilsen Plakat" panose="02000506020000020004" pitchFamily="2" charset="0"/>
              </a:rPr>
              <a:t>Gita Intelligence for the 21</a:t>
            </a:r>
            <a:r>
              <a:rPr lang="en-US" baseline="30000" dirty="0">
                <a:solidFill>
                  <a:schemeClr val="bg1"/>
                </a:solidFill>
                <a:latin typeface="Pilsen Plakat" panose="02000506020000020004" pitchFamily="2" charset="0"/>
              </a:rPr>
              <a:t>st</a:t>
            </a:r>
            <a:r>
              <a:rPr lang="en-US" dirty="0">
                <a:solidFill>
                  <a:schemeClr val="bg1"/>
                </a:solidFill>
                <a:latin typeface="Pilsen Plakat" panose="02000506020000020004" pitchFamily="2" charset="0"/>
              </a:rPr>
              <a:t> Century</a:t>
            </a:r>
          </a:p>
        </p:txBody>
      </p:sp>
      <p:sp>
        <p:nvSpPr>
          <p:cNvPr id="16" name="TextBox 15">
            <a:extLst>
              <a:ext uri="{FF2B5EF4-FFF2-40B4-BE49-F238E27FC236}">
                <a16:creationId xmlns:a16="http://schemas.microsoft.com/office/drawing/2014/main" id="{79044927-5BFB-406D-8F94-B3B2B74E209D}"/>
              </a:ext>
            </a:extLst>
          </p:cNvPr>
          <p:cNvSpPr txBox="1"/>
          <p:nvPr/>
        </p:nvSpPr>
        <p:spPr>
          <a:xfrm>
            <a:off x="0" y="462387"/>
            <a:ext cx="550151" cy="584775"/>
          </a:xfrm>
          <a:prstGeom prst="rect">
            <a:avLst/>
          </a:prstGeom>
          <a:noFill/>
        </p:spPr>
        <p:txBody>
          <a:bodyPr wrap="square" rtlCol="0">
            <a:spAutoFit/>
          </a:bodyPr>
          <a:lstStyle/>
          <a:p>
            <a:r>
              <a:rPr lang="en-US" sz="3200" b="1" dirty="0">
                <a:solidFill>
                  <a:srgbClr val="960032"/>
                </a:solidFill>
                <a:sym typeface="Wingdings" panose="05000000000000000000" pitchFamily="2" charset="2"/>
              </a:rPr>
              <a:t></a:t>
            </a:r>
            <a:endParaRPr lang="en-US" sz="3200" b="1" dirty="0">
              <a:solidFill>
                <a:srgbClr val="960032"/>
              </a:solidFill>
            </a:endParaRPr>
          </a:p>
        </p:txBody>
      </p:sp>
      <p:sp>
        <p:nvSpPr>
          <p:cNvPr id="17" name="TextBox 16">
            <a:extLst>
              <a:ext uri="{FF2B5EF4-FFF2-40B4-BE49-F238E27FC236}">
                <a16:creationId xmlns:a16="http://schemas.microsoft.com/office/drawing/2014/main" id="{3934AF20-190F-4D15-BC49-B72264E14355}"/>
              </a:ext>
            </a:extLst>
          </p:cNvPr>
          <p:cNvSpPr txBox="1"/>
          <p:nvPr/>
        </p:nvSpPr>
        <p:spPr>
          <a:xfrm>
            <a:off x="398380" y="585497"/>
            <a:ext cx="1544910" cy="338554"/>
          </a:xfrm>
          <a:prstGeom prst="rect">
            <a:avLst/>
          </a:prstGeom>
          <a:noFill/>
        </p:spPr>
        <p:txBody>
          <a:bodyPr wrap="none" rtlCol="0">
            <a:spAutoFit/>
          </a:bodyPr>
          <a:lstStyle/>
          <a:p>
            <a:r>
              <a:rPr lang="en-US" sz="1600" b="1" cap="small" dirty="0">
                <a:solidFill>
                  <a:srgbClr val="960032"/>
                </a:solidFill>
                <a:latin typeface="Arial Narrow" panose="020B0606020202030204" pitchFamily="34" charset="0"/>
              </a:rPr>
              <a:t>Special Sessions</a:t>
            </a:r>
          </a:p>
        </p:txBody>
      </p:sp>
      <p:sp>
        <p:nvSpPr>
          <p:cNvPr id="3" name="TextBox 2">
            <a:extLst>
              <a:ext uri="{FF2B5EF4-FFF2-40B4-BE49-F238E27FC236}">
                <a16:creationId xmlns:a16="http://schemas.microsoft.com/office/drawing/2014/main" id="{60755EB6-909B-4BB1-9B3F-F811B95BC0FE}"/>
              </a:ext>
            </a:extLst>
          </p:cNvPr>
          <p:cNvSpPr txBox="1"/>
          <p:nvPr/>
        </p:nvSpPr>
        <p:spPr>
          <a:xfrm>
            <a:off x="398380" y="800940"/>
            <a:ext cx="2741456" cy="369332"/>
          </a:xfrm>
          <a:prstGeom prst="rect">
            <a:avLst/>
          </a:prstGeom>
          <a:noFill/>
        </p:spPr>
        <p:txBody>
          <a:bodyPr wrap="none" rtlCol="0">
            <a:spAutoFit/>
          </a:bodyPr>
          <a:lstStyle/>
          <a:p>
            <a:r>
              <a:rPr lang="en-US" dirty="0">
                <a:latin typeface="Pilsen Plakat" panose="02000506020000020004" pitchFamily="2" charset="0"/>
              </a:rPr>
              <a:t>Profile of Guest Speakers</a:t>
            </a:r>
          </a:p>
        </p:txBody>
      </p:sp>
      <p:sp>
        <p:nvSpPr>
          <p:cNvPr id="4" name="Rectangle 3">
            <a:extLst>
              <a:ext uri="{FF2B5EF4-FFF2-40B4-BE49-F238E27FC236}">
                <a16:creationId xmlns:a16="http://schemas.microsoft.com/office/drawing/2014/main" id="{4920DC03-100E-431C-A4F4-32685BD83BFC}"/>
              </a:ext>
            </a:extLst>
          </p:cNvPr>
          <p:cNvSpPr/>
          <p:nvPr/>
        </p:nvSpPr>
        <p:spPr>
          <a:xfrm>
            <a:off x="132772" y="1014465"/>
            <a:ext cx="4306456" cy="3693319"/>
          </a:xfrm>
          <a:prstGeom prst="rect">
            <a:avLst/>
          </a:prstGeom>
        </p:spPr>
        <p:txBody>
          <a:bodyPr wrap="square">
            <a:spAutoFit/>
          </a:bodyPr>
          <a:lstStyle/>
          <a:p>
            <a:endParaRPr lang="en-US" sz="1000" b="1" dirty="0">
              <a:solidFill>
                <a:srgbClr val="960032"/>
              </a:solidFill>
              <a:latin typeface="Arial Narrow" panose="020B0606020202030204" pitchFamily="34" charset="0"/>
            </a:endParaRPr>
          </a:p>
          <a:p>
            <a:r>
              <a:rPr lang="en-US" sz="1600" b="1" dirty="0">
                <a:latin typeface="Arial Narrow" panose="020B0606020202030204" pitchFamily="34" charset="0"/>
              </a:rPr>
              <a:t>Igniting the Infinite             </a:t>
            </a:r>
            <a:r>
              <a:rPr lang="en-US" sz="1100" b="1" dirty="0">
                <a:latin typeface="Arial Narrow" panose="020B0606020202030204" pitchFamily="34" charset="0"/>
              </a:rPr>
              <a:t>Fresh Minds Sessi</a:t>
            </a:r>
            <a:r>
              <a:rPr lang="en-US" sz="1000" b="1" dirty="0">
                <a:latin typeface="Arial Narrow" panose="020B0606020202030204" pitchFamily="34" charset="0"/>
              </a:rPr>
              <a:t>on: 15 August 2018</a:t>
            </a:r>
          </a:p>
          <a:p>
            <a:r>
              <a:rPr lang="en-US" sz="1200" b="1" cap="small" dirty="0">
                <a:latin typeface="Arial Narrow" panose="020B0606020202030204" pitchFamily="34" charset="0"/>
              </a:rPr>
              <a:t>Workshop</a:t>
            </a:r>
            <a:endParaRPr lang="en-US" sz="1000" b="1" cap="small" dirty="0">
              <a:latin typeface="Arial Narrow" panose="020B0606020202030204" pitchFamily="34" charset="0"/>
            </a:endParaRPr>
          </a:p>
          <a:p>
            <a:r>
              <a:rPr lang="en-US" sz="1000" b="1" dirty="0">
                <a:latin typeface="Arial Narrow" panose="020B0606020202030204" pitchFamily="34" charset="0"/>
              </a:rPr>
              <a:t>(full day)</a:t>
            </a:r>
          </a:p>
          <a:p>
            <a:endParaRPr lang="en-US" sz="1000" b="1" dirty="0">
              <a:latin typeface="Arial Narrow" panose="020B0606020202030204" pitchFamily="34" charset="0"/>
            </a:endParaRPr>
          </a:p>
          <a:p>
            <a:endParaRPr lang="en-US" sz="1000" b="1" dirty="0">
              <a:latin typeface="Arial Narrow" panose="020B0606020202030204" pitchFamily="34" charset="0"/>
            </a:endParaRPr>
          </a:p>
          <a:p>
            <a:endParaRPr lang="en-US" sz="1000" b="1" dirty="0">
              <a:latin typeface="Arial Narrow" panose="020B0606020202030204" pitchFamily="34" charset="0"/>
            </a:endParaRPr>
          </a:p>
          <a:p>
            <a:endParaRPr lang="en-US" sz="1000" b="1" dirty="0">
              <a:latin typeface="Arial Narrow" panose="020B0606020202030204" pitchFamily="34" charset="0"/>
            </a:endParaRPr>
          </a:p>
          <a:p>
            <a:endParaRPr lang="en-US" sz="1000" b="1" dirty="0">
              <a:latin typeface="Arial Narrow" panose="020B0606020202030204" pitchFamily="34" charset="0"/>
            </a:endParaRPr>
          </a:p>
          <a:p>
            <a:endParaRPr lang="en-US" sz="1000" b="1" dirty="0">
              <a:latin typeface="Arial Narrow" panose="020B0606020202030204" pitchFamily="34" charset="0"/>
            </a:endParaRPr>
          </a:p>
          <a:p>
            <a:r>
              <a:rPr lang="en-US" sz="900" b="1" dirty="0"/>
              <a:t>Anuradha Nalapat</a:t>
            </a:r>
            <a:endParaRPr lang="en-US" sz="900" dirty="0"/>
          </a:p>
          <a:p>
            <a:r>
              <a:rPr lang="en-US" sz="900" dirty="0"/>
              <a:t>Daughter of Sulochana Nalapat and Unnikrishnan Nair, Anuradha Nalapat has published poems in the Sahitya Academy Journal, Indian Literature and other journals and magazines. A book of verse called “Nothing is Safe’ was published by Writer’s workshop. “Her story won the third place in the Unisun-British Council competition-2007. Her poetry and stories are part of anthologies published by Unisun Publications called Mosaic, Curse of the Bird and The Shrinking Women; the South Asian Literary Association-2008 and Many Rooms Many Voices by Katha Lok. The other publications include ‘</a:t>
            </a:r>
            <a:r>
              <a:rPr lang="en-US" sz="900" i="1" dirty="0"/>
              <a:t>The little book of Serendipity</a:t>
            </a:r>
            <a:r>
              <a:rPr lang="en-US" sz="900" dirty="0"/>
              <a:t>’, and ‘</a:t>
            </a:r>
            <a:r>
              <a:rPr lang="en-US" sz="900" i="1" dirty="0"/>
              <a:t>Nallkavalayile Kuttichathan</a:t>
            </a:r>
            <a:r>
              <a:rPr lang="en-US" sz="900" dirty="0"/>
              <a:t>’ (Short stories). She is a former member of the Lalit Kala Academy and Sahitya Akademi-2006, and a member of Inklinks- a group of women short story writers in Bangalore. First anthology of Inklinks-Bhelpuri-2009.  Anuradha also conducts art based workshops for a project called The Stillness Project. She is an artist by profession, passing out of the Fine arts College in Trivandrum and has exhibited her paintings all over India.</a:t>
            </a:r>
          </a:p>
        </p:txBody>
      </p:sp>
      <p:sp>
        <p:nvSpPr>
          <p:cNvPr id="9" name="TextBox 8">
            <a:extLst>
              <a:ext uri="{FF2B5EF4-FFF2-40B4-BE49-F238E27FC236}">
                <a16:creationId xmlns:a16="http://schemas.microsoft.com/office/drawing/2014/main" id="{9A4C6743-BD0F-44AA-A5A9-0EB203DDB8D8}"/>
              </a:ext>
            </a:extLst>
          </p:cNvPr>
          <p:cNvSpPr txBox="1"/>
          <p:nvPr/>
        </p:nvSpPr>
        <p:spPr>
          <a:xfrm>
            <a:off x="3425198" y="1413427"/>
            <a:ext cx="894796" cy="400110"/>
          </a:xfrm>
          <a:prstGeom prst="rect">
            <a:avLst/>
          </a:prstGeom>
          <a:noFill/>
        </p:spPr>
        <p:txBody>
          <a:bodyPr wrap="none" rtlCol="0">
            <a:spAutoFit/>
          </a:bodyPr>
          <a:lstStyle/>
          <a:p>
            <a:pPr algn="ctr"/>
            <a:r>
              <a:rPr lang="en-US" sz="1000" b="1" dirty="0">
                <a:solidFill>
                  <a:srgbClr val="960032"/>
                </a:solidFill>
                <a:latin typeface="Arial Narrow" panose="020B0606020202030204" pitchFamily="34" charset="0"/>
              </a:rPr>
              <a:t>10 AM to 1 PM</a:t>
            </a:r>
          </a:p>
          <a:p>
            <a:pPr algn="ctr"/>
            <a:r>
              <a:rPr lang="en-US" sz="1000" b="1" dirty="0">
                <a:solidFill>
                  <a:srgbClr val="960032"/>
                </a:solidFill>
                <a:latin typeface="Arial Narrow" panose="020B0606020202030204" pitchFamily="34" charset="0"/>
              </a:rPr>
              <a:t>2 PM to 5 PM</a:t>
            </a:r>
          </a:p>
        </p:txBody>
      </p:sp>
      <p:sp>
        <p:nvSpPr>
          <p:cNvPr id="10" name="TextBox 9">
            <a:extLst>
              <a:ext uri="{FF2B5EF4-FFF2-40B4-BE49-F238E27FC236}">
                <a16:creationId xmlns:a16="http://schemas.microsoft.com/office/drawing/2014/main" id="{4437D25F-806B-43AC-A983-3E2A0DBAE303}"/>
              </a:ext>
            </a:extLst>
          </p:cNvPr>
          <p:cNvSpPr txBox="1"/>
          <p:nvPr/>
        </p:nvSpPr>
        <p:spPr>
          <a:xfrm>
            <a:off x="1027922" y="6620973"/>
            <a:ext cx="2516155" cy="577081"/>
          </a:xfrm>
          <a:prstGeom prst="rect">
            <a:avLst/>
          </a:prstGeom>
          <a:noFill/>
        </p:spPr>
        <p:txBody>
          <a:bodyPr wrap="square" rtlCol="0">
            <a:spAutoFit/>
          </a:bodyPr>
          <a:lstStyle/>
          <a:p>
            <a:r>
              <a:rPr lang="en-US" sz="1050" dirty="0">
                <a:solidFill>
                  <a:srgbClr val="960032"/>
                </a:solidFill>
                <a:latin typeface="Trebuchet MS" panose="020B0603020202020204" pitchFamily="34" charset="0"/>
                <a:cs typeface="Times New Roman" panose="02020603050405020304" pitchFamily="18" charset="0"/>
              </a:rPr>
              <a:t>10:00 AM  Introduction to Topic</a:t>
            </a:r>
            <a:br>
              <a:rPr lang="en-US" sz="1050" dirty="0">
                <a:solidFill>
                  <a:srgbClr val="960032"/>
                </a:solidFill>
                <a:latin typeface="Trebuchet MS" panose="020B0603020202020204" pitchFamily="34" charset="0"/>
                <a:cs typeface="Times New Roman" panose="02020603050405020304" pitchFamily="18" charset="0"/>
              </a:rPr>
            </a:br>
            <a:r>
              <a:rPr lang="en-US" sz="1050" dirty="0">
                <a:solidFill>
                  <a:srgbClr val="960032"/>
                </a:solidFill>
                <a:latin typeface="Trebuchet MS" panose="020B0603020202020204" pitchFamily="34" charset="0"/>
                <a:cs typeface="Times New Roman" panose="02020603050405020304" pitchFamily="18" charset="0"/>
              </a:rPr>
              <a:t>10:15 AM  Workshop session, till 1 PM</a:t>
            </a:r>
            <a:br>
              <a:rPr lang="en-US" sz="1050" dirty="0">
                <a:solidFill>
                  <a:srgbClr val="960032"/>
                </a:solidFill>
                <a:latin typeface="Trebuchet MS" panose="020B0603020202020204" pitchFamily="34" charset="0"/>
                <a:cs typeface="Times New Roman" panose="02020603050405020304" pitchFamily="18" charset="0"/>
              </a:rPr>
            </a:br>
            <a:r>
              <a:rPr lang="en-US" sz="1050" dirty="0">
                <a:solidFill>
                  <a:srgbClr val="960032"/>
                </a:solidFill>
                <a:latin typeface="Trebuchet MS" panose="020B0603020202020204" pitchFamily="34" charset="0"/>
                <a:cs typeface="Times New Roman" panose="02020603050405020304" pitchFamily="18" charset="0"/>
              </a:rPr>
              <a:t>02:00 PM  Workshop/Activity</a:t>
            </a:r>
          </a:p>
        </p:txBody>
      </p:sp>
      <p:sp>
        <p:nvSpPr>
          <p:cNvPr id="2" name="TextBox 1">
            <a:extLst>
              <a:ext uri="{FF2B5EF4-FFF2-40B4-BE49-F238E27FC236}">
                <a16:creationId xmlns:a16="http://schemas.microsoft.com/office/drawing/2014/main" id="{7E523A5C-6B41-43C4-89E9-84B3FAD07124}"/>
              </a:ext>
            </a:extLst>
          </p:cNvPr>
          <p:cNvSpPr txBox="1"/>
          <p:nvPr/>
        </p:nvSpPr>
        <p:spPr>
          <a:xfrm>
            <a:off x="450014" y="5054016"/>
            <a:ext cx="3671970" cy="1077218"/>
          </a:xfrm>
          <a:prstGeom prst="rect">
            <a:avLst/>
          </a:prstGeom>
          <a:solidFill>
            <a:schemeClr val="tx1"/>
          </a:solidFill>
        </p:spPr>
        <p:txBody>
          <a:bodyPr wrap="square" rtlCol="0">
            <a:spAutoFit/>
          </a:bodyPr>
          <a:lstStyle/>
          <a:p>
            <a:pPr algn="ctr"/>
            <a:r>
              <a:rPr lang="en-US" sz="900" b="1" cap="small" dirty="0">
                <a:solidFill>
                  <a:schemeClr val="bg1"/>
                </a:solidFill>
              </a:rPr>
              <a:t>Prior registration needed</a:t>
            </a:r>
          </a:p>
          <a:p>
            <a:r>
              <a:rPr lang="en-US" sz="900" dirty="0">
                <a:solidFill>
                  <a:schemeClr val="bg1"/>
                </a:solidFill>
              </a:rPr>
              <a:t>To participate in the workshop and hands-on activity, prior registration is needed. Students (aged 13 to 18) who are interested must register before 5-August-2018, by citing their date of birth, class in which studying, Institution name, phone numbers to contact, and email ID. They may write to </a:t>
            </a:r>
            <a:r>
              <a:rPr lang="en-US" sz="1000" b="1" dirty="0">
                <a:solidFill>
                  <a:schemeClr val="bg1"/>
                </a:solidFill>
              </a:rPr>
              <a:t>satishkumar.menon@gmail.com</a:t>
            </a:r>
            <a:r>
              <a:rPr lang="en-US" sz="900" dirty="0">
                <a:solidFill>
                  <a:schemeClr val="bg1"/>
                </a:solidFill>
              </a:rPr>
              <a:t>.  Spot registration requests will not be entertained.</a:t>
            </a:r>
          </a:p>
        </p:txBody>
      </p:sp>
      <p:sp>
        <p:nvSpPr>
          <p:cNvPr id="6" name="TextBox 5">
            <a:extLst>
              <a:ext uri="{FF2B5EF4-FFF2-40B4-BE49-F238E27FC236}">
                <a16:creationId xmlns:a16="http://schemas.microsoft.com/office/drawing/2014/main" id="{1859C4BB-E03E-4214-B319-EC157286122D}"/>
              </a:ext>
            </a:extLst>
          </p:cNvPr>
          <p:cNvSpPr txBox="1"/>
          <p:nvPr/>
        </p:nvSpPr>
        <p:spPr>
          <a:xfrm>
            <a:off x="1348883" y="4844466"/>
            <a:ext cx="1874231" cy="246221"/>
          </a:xfrm>
          <a:prstGeom prst="rect">
            <a:avLst/>
          </a:prstGeom>
          <a:noFill/>
        </p:spPr>
        <p:txBody>
          <a:bodyPr wrap="none" rtlCol="0">
            <a:spAutoFit/>
          </a:bodyPr>
          <a:lstStyle/>
          <a:p>
            <a:pPr algn="ctr"/>
            <a:r>
              <a:rPr lang="en-US" sz="1000" dirty="0">
                <a:solidFill>
                  <a:srgbClr val="960032"/>
                </a:solidFill>
                <a:latin typeface="Pilsen Plakat" panose="02000506020000020004" pitchFamily="2" charset="0"/>
              </a:rPr>
              <a:t>Register before 5-August-2018</a:t>
            </a:r>
          </a:p>
        </p:txBody>
      </p:sp>
      <p:pic>
        <p:nvPicPr>
          <p:cNvPr id="8" name="Picture 7">
            <a:extLst>
              <a:ext uri="{FF2B5EF4-FFF2-40B4-BE49-F238E27FC236}">
                <a16:creationId xmlns:a16="http://schemas.microsoft.com/office/drawing/2014/main" id="{1905E844-606D-427C-8E09-787D020358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2" y="5306130"/>
            <a:ext cx="457200" cy="457200"/>
          </a:xfrm>
          <a:prstGeom prst="rect">
            <a:avLst/>
          </a:prstGeom>
        </p:spPr>
      </p:pic>
      <p:pic>
        <p:nvPicPr>
          <p:cNvPr id="18" name="Picture 17">
            <a:extLst>
              <a:ext uri="{FF2B5EF4-FFF2-40B4-BE49-F238E27FC236}">
                <a16:creationId xmlns:a16="http://schemas.microsoft.com/office/drawing/2014/main" id="{4DA9B08B-3AB6-44C0-AE68-F6D1A1036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635" y="6680913"/>
            <a:ext cx="457200" cy="457200"/>
          </a:xfrm>
          <a:prstGeom prst="rect">
            <a:avLst/>
          </a:prstGeom>
        </p:spPr>
      </p:pic>
    </p:spTree>
    <p:extLst>
      <p:ext uri="{BB962C8B-B14F-4D97-AF65-F5344CB8AC3E}">
        <p14:creationId xmlns:p14="http://schemas.microsoft.com/office/powerpoint/2010/main" val="3649693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4711382-B34A-493B-93C4-CCC9EA48AD01}"/>
              </a:ext>
            </a:extLst>
          </p:cNvPr>
          <p:cNvSpPr/>
          <p:nvPr/>
        </p:nvSpPr>
        <p:spPr>
          <a:xfrm>
            <a:off x="0" y="-1"/>
            <a:ext cx="45720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5295F08-5F5B-4B57-A52B-CE291B7825EE}"/>
              </a:ext>
            </a:extLst>
          </p:cNvPr>
          <p:cNvSpPr txBox="1"/>
          <p:nvPr/>
        </p:nvSpPr>
        <p:spPr>
          <a:xfrm>
            <a:off x="0" y="43933"/>
            <a:ext cx="4572000" cy="369332"/>
          </a:xfrm>
          <a:prstGeom prst="rect">
            <a:avLst/>
          </a:prstGeom>
          <a:noFill/>
        </p:spPr>
        <p:txBody>
          <a:bodyPr wrap="square" rtlCol="0">
            <a:spAutoFit/>
          </a:bodyPr>
          <a:lstStyle/>
          <a:p>
            <a:pPr algn="ctr"/>
            <a:r>
              <a:rPr lang="en-US" dirty="0">
                <a:solidFill>
                  <a:schemeClr val="bg1"/>
                </a:solidFill>
                <a:latin typeface="Pilsen Plakat" panose="02000506020000020004" pitchFamily="2" charset="0"/>
              </a:rPr>
              <a:t>Gita Intelligence for the 21</a:t>
            </a:r>
            <a:r>
              <a:rPr lang="en-US" baseline="30000" dirty="0">
                <a:solidFill>
                  <a:schemeClr val="bg1"/>
                </a:solidFill>
                <a:latin typeface="Pilsen Plakat" panose="02000506020000020004" pitchFamily="2" charset="0"/>
              </a:rPr>
              <a:t>st</a:t>
            </a:r>
            <a:r>
              <a:rPr lang="en-US" dirty="0">
                <a:solidFill>
                  <a:schemeClr val="bg1"/>
                </a:solidFill>
                <a:latin typeface="Pilsen Plakat" panose="02000506020000020004" pitchFamily="2" charset="0"/>
              </a:rPr>
              <a:t> Century</a:t>
            </a:r>
          </a:p>
        </p:txBody>
      </p:sp>
      <p:sp>
        <p:nvSpPr>
          <p:cNvPr id="16" name="TextBox 15">
            <a:extLst>
              <a:ext uri="{FF2B5EF4-FFF2-40B4-BE49-F238E27FC236}">
                <a16:creationId xmlns:a16="http://schemas.microsoft.com/office/drawing/2014/main" id="{79044927-5BFB-406D-8F94-B3B2B74E209D}"/>
              </a:ext>
            </a:extLst>
          </p:cNvPr>
          <p:cNvSpPr txBox="1"/>
          <p:nvPr/>
        </p:nvSpPr>
        <p:spPr>
          <a:xfrm>
            <a:off x="0" y="462387"/>
            <a:ext cx="550151" cy="584775"/>
          </a:xfrm>
          <a:prstGeom prst="rect">
            <a:avLst/>
          </a:prstGeom>
          <a:noFill/>
        </p:spPr>
        <p:txBody>
          <a:bodyPr wrap="square" rtlCol="0">
            <a:spAutoFit/>
          </a:bodyPr>
          <a:lstStyle/>
          <a:p>
            <a:r>
              <a:rPr lang="en-US" sz="3200" b="1" dirty="0">
                <a:solidFill>
                  <a:srgbClr val="960032"/>
                </a:solidFill>
                <a:sym typeface="Wingdings" panose="05000000000000000000" pitchFamily="2" charset="2"/>
              </a:rPr>
              <a:t></a:t>
            </a:r>
            <a:endParaRPr lang="en-US" sz="3200" b="1" dirty="0">
              <a:solidFill>
                <a:srgbClr val="960032"/>
              </a:solidFill>
            </a:endParaRPr>
          </a:p>
        </p:txBody>
      </p:sp>
      <p:sp>
        <p:nvSpPr>
          <p:cNvPr id="17" name="TextBox 16">
            <a:extLst>
              <a:ext uri="{FF2B5EF4-FFF2-40B4-BE49-F238E27FC236}">
                <a16:creationId xmlns:a16="http://schemas.microsoft.com/office/drawing/2014/main" id="{3934AF20-190F-4D15-BC49-B72264E14355}"/>
              </a:ext>
            </a:extLst>
          </p:cNvPr>
          <p:cNvSpPr txBox="1"/>
          <p:nvPr/>
        </p:nvSpPr>
        <p:spPr>
          <a:xfrm>
            <a:off x="398380" y="585497"/>
            <a:ext cx="1544910" cy="338554"/>
          </a:xfrm>
          <a:prstGeom prst="rect">
            <a:avLst/>
          </a:prstGeom>
          <a:noFill/>
        </p:spPr>
        <p:txBody>
          <a:bodyPr wrap="none" rtlCol="0">
            <a:spAutoFit/>
          </a:bodyPr>
          <a:lstStyle/>
          <a:p>
            <a:r>
              <a:rPr lang="en-US" sz="1600" b="1" cap="small" dirty="0">
                <a:solidFill>
                  <a:srgbClr val="960032"/>
                </a:solidFill>
                <a:latin typeface="Arial Narrow" panose="020B0606020202030204" pitchFamily="34" charset="0"/>
              </a:rPr>
              <a:t>Special Sessions</a:t>
            </a:r>
          </a:p>
        </p:txBody>
      </p:sp>
      <p:sp>
        <p:nvSpPr>
          <p:cNvPr id="3" name="TextBox 2">
            <a:extLst>
              <a:ext uri="{FF2B5EF4-FFF2-40B4-BE49-F238E27FC236}">
                <a16:creationId xmlns:a16="http://schemas.microsoft.com/office/drawing/2014/main" id="{60755EB6-909B-4BB1-9B3F-F811B95BC0FE}"/>
              </a:ext>
            </a:extLst>
          </p:cNvPr>
          <p:cNvSpPr txBox="1"/>
          <p:nvPr/>
        </p:nvSpPr>
        <p:spPr>
          <a:xfrm>
            <a:off x="398380" y="800940"/>
            <a:ext cx="2741456" cy="369332"/>
          </a:xfrm>
          <a:prstGeom prst="rect">
            <a:avLst/>
          </a:prstGeom>
          <a:noFill/>
        </p:spPr>
        <p:txBody>
          <a:bodyPr wrap="none" rtlCol="0">
            <a:spAutoFit/>
          </a:bodyPr>
          <a:lstStyle/>
          <a:p>
            <a:r>
              <a:rPr lang="en-US" dirty="0">
                <a:latin typeface="Pilsen Plakat" panose="02000506020000020004" pitchFamily="2" charset="0"/>
              </a:rPr>
              <a:t>Profile of Guest Speakers</a:t>
            </a:r>
          </a:p>
        </p:txBody>
      </p:sp>
      <p:sp>
        <p:nvSpPr>
          <p:cNvPr id="4" name="Rectangle 3">
            <a:extLst>
              <a:ext uri="{FF2B5EF4-FFF2-40B4-BE49-F238E27FC236}">
                <a16:creationId xmlns:a16="http://schemas.microsoft.com/office/drawing/2014/main" id="{4920DC03-100E-431C-A4F4-32685BD83BFC}"/>
              </a:ext>
            </a:extLst>
          </p:cNvPr>
          <p:cNvSpPr/>
          <p:nvPr/>
        </p:nvSpPr>
        <p:spPr>
          <a:xfrm>
            <a:off x="154708" y="1122974"/>
            <a:ext cx="4338463" cy="5824671"/>
          </a:xfrm>
          <a:prstGeom prst="rect">
            <a:avLst/>
          </a:prstGeom>
        </p:spPr>
        <p:txBody>
          <a:bodyPr wrap="square">
            <a:spAutoFit/>
          </a:bodyPr>
          <a:lstStyle/>
          <a:p>
            <a:r>
              <a:rPr lang="en-US" sz="1100" b="1" dirty="0">
                <a:solidFill>
                  <a:srgbClr val="960032"/>
                </a:solidFill>
                <a:latin typeface="Arial Narrow" panose="020B0606020202030204" pitchFamily="34" charset="0"/>
              </a:rPr>
              <a:t>Teaching, Teacher, and the Taught      </a:t>
            </a:r>
            <a:r>
              <a:rPr lang="en-US" sz="1100" b="1" dirty="0">
                <a:latin typeface="Arial Narrow" panose="020B0606020202030204" pitchFamily="34" charset="0"/>
              </a:rPr>
              <a:t>Shaping Minds Session: 18 August 2018</a:t>
            </a:r>
          </a:p>
          <a:p>
            <a:endParaRPr lang="en-US" sz="1100" b="1" dirty="0">
              <a:latin typeface="Arial Narrow" panose="020B0606020202030204" pitchFamily="34" charset="0"/>
            </a:endParaRPr>
          </a:p>
          <a:p>
            <a:r>
              <a:rPr lang="en-US" sz="1050" b="1" dirty="0"/>
              <a:t>Lalitha Prasad</a:t>
            </a:r>
            <a:endParaRPr lang="en-US" sz="1050" dirty="0"/>
          </a:p>
          <a:p>
            <a:r>
              <a:rPr lang="en-US" sz="1050" dirty="0"/>
              <a:t>Has over 32 years of experience as an Educator having worked with various schools under the CBSE system from 1975 onwards. Her specific experiences include 10 years of teacher of Social Sciences and Geography at the secondary and senior secondary levels at the Bhavan's Vidya Mandir, Elamakkara, Kochi and as Vice-Principal and Principal at the same school. She then worked with the Vidyodaya School at Kochi as its Principal for 12 years. She has also worked at the Indian School Al Wadi Al Kabir at Muscat for 5 years as the Vice Principal, before joining the Sai Vidya Vihar at Alwaye as its Principal. She has attended several national conferences and seminars for teachers and principals as well as organized and conducted many in-house teacher training programmes. She has also travelled widely and studied the various schooling systems around the world. She holds an M.A. and B.Ed. degree in addition to PG Diploma in Child, Adolescent, and Family counselling.</a:t>
            </a:r>
          </a:p>
          <a:p>
            <a:r>
              <a:rPr lang="en-US" sz="700" dirty="0"/>
              <a:t> </a:t>
            </a:r>
          </a:p>
          <a:p>
            <a:endParaRPr lang="en-US" sz="700" dirty="0"/>
          </a:p>
          <a:p>
            <a:r>
              <a:rPr lang="en-US" sz="1050" b="1" dirty="0"/>
              <a:t>Meena Viswanathan</a:t>
            </a:r>
          </a:p>
          <a:p>
            <a:r>
              <a:rPr lang="en-US" sz="1050" dirty="0"/>
              <a:t>At present Academic Consultant and Education Officer, Bharatiya Vidya Bhavan (since 2006). She has served as Principal Bhavans Vidya Mandir Elamakkara between1990-2006. She was instrumental in initiating Student Teacher Exchange Programme with school in Kent UK, set up school center for NIOS, Resource Room for Children with Learning Disabilities, and NCC Junior Wing.  She has a Bachelor’s degree from Calcutta University and Master’s Degree in History from Kerala University. In addition, she is a B.Ed. from Regional College of Education Mysore as well as holds a PG Diploma in Education Administration. Mrs. Meena Viswanathan has served as member of Affiliation Committee, Nodal Head of Social Science, Head Examiner appointed by CBSE, and served as President of Sahodaya Schools Complex, Kochi. She is a Master Trainer of CCE and trained Principals across Kerala, and at Bhavan schools in Kuwait and Muscat. She is also an active member of the Rotary Club of Cochin East, having served as its President, and as Assistant Governor of Dist. 3201.</a:t>
            </a:r>
          </a:p>
        </p:txBody>
      </p:sp>
      <p:sp>
        <p:nvSpPr>
          <p:cNvPr id="8" name="TextBox 7">
            <a:extLst>
              <a:ext uri="{FF2B5EF4-FFF2-40B4-BE49-F238E27FC236}">
                <a16:creationId xmlns:a16="http://schemas.microsoft.com/office/drawing/2014/main" id="{2BAE7C92-8F63-4684-9E4A-C64B33C301A4}"/>
              </a:ext>
            </a:extLst>
          </p:cNvPr>
          <p:cNvSpPr txBox="1"/>
          <p:nvPr/>
        </p:nvSpPr>
        <p:spPr>
          <a:xfrm>
            <a:off x="3269675" y="1311827"/>
            <a:ext cx="910827" cy="253916"/>
          </a:xfrm>
          <a:prstGeom prst="rect">
            <a:avLst/>
          </a:prstGeom>
          <a:noFill/>
        </p:spPr>
        <p:txBody>
          <a:bodyPr wrap="none" rtlCol="0">
            <a:spAutoFit/>
          </a:bodyPr>
          <a:lstStyle/>
          <a:p>
            <a:pPr algn="ctr"/>
            <a:r>
              <a:rPr lang="en-US" sz="1000" b="1" dirty="0">
                <a:solidFill>
                  <a:srgbClr val="960032"/>
                </a:solidFill>
                <a:latin typeface="Arial Narrow" panose="020B0606020202030204" pitchFamily="34" charset="0"/>
              </a:rPr>
              <a:t>10 AM to 1 PM</a:t>
            </a:r>
          </a:p>
        </p:txBody>
      </p:sp>
    </p:spTree>
    <p:extLst>
      <p:ext uri="{BB962C8B-B14F-4D97-AF65-F5344CB8AC3E}">
        <p14:creationId xmlns:p14="http://schemas.microsoft.com/office/powerpoint/2010/main" val="3253725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4711382-B34A-493B-93C4-CCC9EA48AD01}"/>
              </a:ext>
            </a:extLst>
          </p:cNvPr>
          <p:cNvSpPr/>
          <p:nvPr/>
        </p:nvSpPr>
        <p:spPr>
          <a:xfrm>
            <a:off x="0" y="-1"/>
            <a:ext cx="45720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5295F08-5F5B-4B57-A52B-CE291B7825EE}"/>
              </a:ext>
            </a:extLst>
          </p:cNvPr>
          <p:cNvSpPr txBox="1"/>
          <p:nvPr/>
        </p:nvSpPr>
        <p:spPr>
          <a:xfrm>
            <a:off x="0" y="43933"/>
            <a:ext cx="4572000" cy="369332"/>
          </a:xfrm>
          <a:prstGeom prst="rect">
            <a:avLst/>
          </a:prstGeom>
          <a:noFill/>
        </p:spPr>
        <p:txBody>
          <a:bodyPr wrap="square" rtlCol="0">
            <a:spAutoFit/>
          </a:bodyPr>
          <a:lstStyle/>
          <a:p>
            <a:pPr algn="ctr"/>
            <a:r>
              <a:rPr lang="en-US" dirty="0">
                <a:solidFill>
                  <a:schemeClr val="bg1"/>
                </a:solidFill>
                <a:latin typeface="Pilsen Plakat" panose="02000506020000020004" pitchFamily="2" charset="0"/>
              </a:rPr>
              <a:t>Gita Intelligence for the 21</a:t>
            </a:r>
            <a:r>
              <a:rPr lang="en-US" baseline="30000" dirty="0">
                <a:solidFill>
                  <a:schemeClr val="bg1"/>
                </a:solidFill>
                <a:latin typeface="Pilsen Plakat" panose="02000506020000020004" pitchFamily="2" charset="0"/>
              </a:rPr>
              <a:t>st</a:t>
            </a:r>
            <a:r>
              <a:rPr lang="en-US" dirty="0">
                <a:solidFill>
                  <a:schemeClr val="bg1"/>
                </a:solidFill>
                <a:latin typeface="Pilsen Plakat" panose="02000506020000020004" pitchFamily="2" charset="0"/>
              </a:rPr>
              <a:t> Century</a:t>
            </a:r>
          </a:p>
        </p:txBody>
      </p:sp>
      <p:sp>
        <p:nvSpPr>
          <p:cNvPr id="16" name="TextBox 15">
            <a:extLst>
              <a:ext uri="{FF2B5EF4-FFF2-40B4-BE49-F238E27FC236}">
                <a16:creationId xmlns:a16="http://schemas.microsoft.com/office/drawing/2014/main" id="{79044927-5BFB-406D-8F94-B3B2B74E209D}"/>
              </a:ext>
            </a:extLst>
          </p:cNvPr>
          <p:cNvSpPr txBox="1"/>
          <p:nvPr/>
        </p:nvSpPr>
        <p:spPr>
          <a:xfrm>
            <a:off x="0" y="462387"/>
            <a:ext cx="550151" cy="584775"/>
          </a:xfrm>
          <a:prstGeom prst="rect">
            <a:avLst/>
          </a:prstGeom>
          <a:noFill/>
        </p:spPr>
        <p:txBody>
          <a:bodyPr wrap="square" rtlCol="0">
            <a:spAutoFit/>
          </a:bodyPr>
          <a:lstStyle/>
          <a:p>
            <a:r>
              <a:rPr lang="en-US" sz="3200" b="1" dirty="0">
                <a:solidFill>
                  <a:srgbClr val="960032"/>
                </a:solidFill>
                <a:sym typeface="Wingdings" panose="05000000000000000000" pitchFamily="2" charset="2"/>
              </a:rPr>
              <a:t></a:t>
            </a:r>
            <a:endParaRPr lang="en-US" sz="3200" b="1" dirty="0">
              <a:solidFill>
                <a:srgbClr val="960032"/>
              </a:solidFill>
            </a:endParaRPr>
          </a:p>
        </p:txBody>
      </p:sp>
      <p:sp>
        <p:nvSpPr>
          <p:cNvPr id="17" name="TextBox 16">
            <a:extLst>
              <a:ext uri="{FF2B5EF4-FFF2-40B4-BE49-F238E27FC236}">
                <a16:creationId xmlns:a16="http://schemas.microsoft.com/office/drawing/2014/main" id="{3934AF20-190F-4D15-BC49-B72264E14355}"/>
              </a:ext>
            </a:extLst>
          </p:cNvPr>
          <p:cNvSpPr txBox="1"/>
          <p:nvPr/>
        </p:nvSpPr>
        <p:spPr>
          <a:xfrm>
            <a:off x="398380" y="585497"/>
            <a:ext cx="1544910" cy="338554"/>
          </a:xfrm>
          <a:prstGeom prst="rect">
            <a:avLst/>
          </a:prstGeom>
          <a:noFill/>
        </p:spPr>
        <p:txBody>
          <a:bodyPr wrap="none" rtlCol="0">
            <a:spAutoFit/>
          </a:bodyPr>
          <a:lstStyle/>
          <a:p>
            <a:r>
              <a:rPr lang="en-US" sz="1600" b="1" cap="small" dirty="0">
                <a:solidFill>
                  <a:srgbClr val="960032"/>
                </a:solidFill>
                <a:latin typeface="Arial Narrow" panose="020B0606020202030204" pitchFamily="34" charset="0"/>
              </a:rPr>
              <a:t>Special Sessions</a:t>
            </a:r>
          </a:p>
        </p:txBody>
      </p:sp>
      <p:sp>
        <p:nvSpPr>
          <p:cNvPr id="3" name="TextBox 2">
            <a:extLst>
              <a:ext uri="{FF2B5EF4-FFF2-40B4-BE49-F238E27FC236}">
                <a16:creationId xmlns:a16="http://schemas.microsoft.com/office/drawing/2014/main" id="{60755EB6-909B-4BB1-9B3F-F811B95BC0FE}"/>
              </a:ext>
            </a:extLst>
          </p:cNvPr>
          <p:cNvSpPr txBox="1"/>
          <p:nvPr/>
        </p:nvSpPr>
        <p:spPr>
          <a:xfrm>
            <a:off x="398380" y="800940"/>
            <a:ext cx="2741456" cy="369332"/>
          </a:xfrm>
          <a:prstGeom prst="rect">
            <a:avLst/>
          </a:prstGeom>
          <a:noFill/>
        </p:spPr>
        <p:txBody>
          <a:bodyPr wrap="none" rtlCol="0">
            <a:spAutoFit/>
          </a:bodyPr>
          <a:lstStyle/>
          <a:p>
            <a:r>
              <a:rPr lang="en-US" dirty="0">
                <a:latin typeface="Pilsen Plakat" panose="02000506020000020004" pitchFamily="2" charset="0"/>
              </a:rPr>
              <a:t>Profile of Guest Speakers</a:t>
            </a:r>
          </a:p>
        </p:txBody>
      </p:sp>
      <p:sp>
        <p:nvSpPr>
          <p:cNvPr id="4" name="Rectangle 3">
            <a:extLst>
              <a:ext uri="{FF2B5EF4-FFF2-40B4-BE49-F238E27FC236}">
                <a16:creationId xmlns:a16="http://schemas.microsoft.com/office/drawing/2014/main" id="{4920DC03-100E-431C-A4F4-32685BD83BFC}"/>
              </a:ext>
            </a:extLst>
          </p:cNvPr>
          <p:cNvSpPr/>
          <p:nvPr/>
        </p:nvSpPr>
        <p:spPr>
          <a:xfrm>
            <a:off x="138546" y="1299576"/>
            <a:ext cx="4341090" cy="3724096"/>
          </a:xfrm>
          <a:prstGeom prst="rect">
            <a:avLst/>
          </a:prstGeom>
        </p:spPr>
        <p:txBody>
          <a:bodyPr wrap="square">
            <a:spAutoFit/>
          </a:bodyPr>
          <a:lstStyle/>
          <a:p>
            <a:r>
              <a:rPr lang="en-US" sz="1000" b="1" dirty="0">
                <a:solidFill>
                  <a:srgbClr val="960032"/>
                </a:solidFill>
                <a:latin typeface="Arial Narrow" panose="020B0606020202030204" pitchFamily="34" charset="0"/>
              </a:rPr>
              <a:t>Teaching, Teacher, and the Taught      </a:t>
            </a:r>
            <a:r>
              <a:rPr lang="en-US" sz="1000" b="1" dirty="0">
                <a:latin typeface="Arial Narrow" panose="020B0606020202030204" pitchFamily="34" charset="0"/>
              </a:rPr>
              <a:t>Shaping Minds Session: 18 August 2018</a:t>
            </a:r>
          </a:p>
          <a:p>
            <a:endParaRPr lang="en-US" sz="1000" b="1" dirty="0">
              <a:latin typeface="Arial Narrow" panose="020B0606020202030204" pitchFamily="34" charset="0"/>
            </a:endParaRPr>
          </a:p>
          <a:p>
            <a:r>
              <a:rPr lang="en-US" sz="900" b="1" dirty="0"/>
              <a:t>Suma Ravindran</a:t>
            </a:r>
            <a:endParaRPr lang="en-US" sz="900" dirty="0"/>
          </a:p>
          <a:p>
            <a:r>
              <a:rPr lang="en-US" sz="900" dirty="0"/>
              <a:t>Equipped with the academic qualifications of Bachelors in Zoology, and a Masters in Industrial Fisheries, the experience of a home maker, and a PG Diploma in handling learning disabilities which fired her passion to teach children with learning difficulties, she has taught at the resource center in Bhavan’s Vidya Mandir, Elamakkara, Kochi, for 25 years.  While dealing with such children, she came across disabilities and difficulties that were caused by behavioral disorders and misguided parenting and soon became proficient at helping both the parents and the children. </a:t>
            </a:r>
            <a:endParaRPr lang="en-US" sz="900" b="1" dirty="0"/>
          </a:p>
          <a:p>
            <a:endParaRPr lang="en-US" sz="900" b="1" dirty="0"/>
          </a:p>
          <a:p>
            <a:endParaRPr lang="en-US" sz="900" b="1" dirty="0">
              <a:solidFill>
                <a:srgbClr val="960032"/>
              </a:solidFill>
            </a:endParaRPr>
          </a:p>
          <a:p>
            <a:endParaRPr lang="en-US" sz="900" b="1" dirty="0">
              <a:solidFill>
                <a:srgbClr val="960032"/>
              </a:solidFill>
            </a:endParaRPr>
          </a:p>
          <a:p>
            <a:endParaRPr lang="en-US" sz="900" b="1" dirty="0">
              <a:solidFill>
                <a:srgbClr val="960032"/>
              </a:solidFill>
            </a:endParaRPr>
          </a:p>
          <a:p>
            <a:endParaRPr lang="en-US" sz="900" b="1" dirty="0">
              <a:solidFill>
                <a:srgbClr val="960032"/>
              </a:solidFill>
            </a:endParaRPr>
          </a:p>
          <a:p>
            <a:endParaRPr lang="en-US" sz="900" b="1" dirty="0">
              <a:solidFill>
                <a:srgbClr val="960032"/>
              </a:solidFill>
            </a:endParaRPr>
          </a:p>
          <a:p>
            <a:endParaRPr lang="en-US" sz="900" b="1" dirty="0">
              <a:solidFill>
                <a:srgbClr val="960032"/>
              </a:solidFill>
            </a:endParaRPr>
          </a:p>
          <a:p>
            <a:r>
              <a:rPr lang="en-US" sz="900" b="1" dirty="0">
                <a:solidFill>
                  <a:srgbClr val="960032"/>
                </a:solidFill>
              </a:rPr>
              <a:t>From the Finite to the Infinite                </a:t>
            </a:r>
            <a:r>
              <a:rPr lang="en-US" sz="900" b="1" dirty="0"/>
              <a:t>Concluding Session: 19 August 2018</a:t>
            </a:r>
          </a:p>
          <a:p>
            <a:endParaRPr lang="en-US" sz="900" b="1" dirty="0"/>
          </a:p>
          <a:p>
            <a:r>
              <a:rPr lang="en-US" sz="900" b="1" dirty="0"/>
              <a:t>Jayachandran Palayil</a:t>
            </a:r>
            <a:endParaRPr lang="en-US" sz="900" dirty="0"/>
          </a:p>
          <a:p>
            <a:r>
              <a:rPr lang="en-US" sz="900" dirty="0"/>
              <a:t>A post graduate in Commerce, he has been a Sales tax practitioner for almost 4 decades, and lives in Pettah Trippunithura. He is a quintessential social worker, and is currently the Secretary of the NSS Karayogam, Pettah.</a:t>
            </a:r>
          </a:p>
          <a:p>
            <a:endParaRPr lang="en-US" sz="900" b="1" dirty="0"/>
          </a:p>
          <a:p>
            <a:r>
              <a:rPr lang="en-US" sz="900" b="1" dirty="0"/>
              <a:t>Prof. NR Menon, &amp; S Ananthanarayanan </a:t>
            </a:r>
            <a:r>
              <a:rPr lang="en-US" sz="900" i="1" dirty="0"/>
              <a:t>(for profile see previous pages)</a:t>
            </a:r>
            <a:endParaRPr lang="en-US" sz="900" b="1" dirty="0"/>
          </a:p>
        </p:txBody>
      </p:sp>
      <p:pic>
        <p:nvPicPr>
          <p:cNvPr id="5" name="Picture 4">
            <a:extLst>
              <a:ext uri="{FF2B5EF4-FFF2-40B4-BE49-F238E27FC236}">
                <a16:creationId xmlns:a16="http://schemas.microsoft.com/office/drawing/2014/main" id="{9BA06C46-D353-4500-8EFD-57059C814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9200"/>
            <a:ext cx="1963533" cy="2286000"/>
          </a:xfrm>
          <a:prstGeom prst="rect">
            <a:avLst/>
          </a:prstGeom>
        </p:spPr>
      </p:pic>
      <p:pic>
        <p:nvPicPr>
          <p:cNvPr id="9" name="Picture 8">
            <a:extLst>
              <a:ext uri="{FF2B5EF4-FFF2-40B4-BE49-F238E27FC236}">
                <a16:creationId xmlns:a16="http://schemas.microsoft.com/office/drawing/2014/main" id="{5BE6405D-D78A-446C-A7F6-71529C5250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504" y="5029200"/>
            <a:ext cx="1325496" cy="2286000"/>
          </a:xfrm>
          <a:prstGeom prst="rect">
            <a:avLst/>
          </a:prstGeom>
        </p:spPr>
      </p:pic>
      <p:pic>
        <p:nvPicPr>
          <p:cNvPr id="11" name="Picture 10">
            <a:extLst>
              <a:ext uri="{FF2B5EF4-FFF2-40B4-BE49-F238E27FC236}">
                <a16:creationId xmlns:a16="http://schemas.microsoft.com/office/drawing/2014/main" id="{588A0C95-7DF0-4EC9-8031-BC9CA4A9DD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5481" y="5029200"/>
            <a:ext cx="1556017" cy="2286000"/>
          </a:xfrm>
          <a:prstGeom prst="rect">
            <a:avLst/>
          </a:prstGeom>
        </p:spPr>
      </p:pic>
      <p:sp>
        <p:nvSpPr>
          <p:cNvPr id="13" name="TextBox 12">
            <a:extLst>
              <a:ext uri="{FF2B5EF4-FFF2-40B4-BE49-F238E27FC236}">
                <a16:creationId xmlns:a16="http://schemas.microsoft.com/office/drawing/2014/main" id="{A555916F-9C2A-452C-8A25-3D247FC49B42}"/>
              </a:ext>
            </a:extLst>
          </p:cNvPr>
          <p:cNvSpPr txBox="1"/>
          <p:nvPr/>
        </p:nvSpPr>
        <p:spPr>
          <a:xfrm>
            <a:off x="3258947" y="1453015"/>
            <a:ext cx="910827" cy="253916"/>
          </a:xfrm>
          <a:prstGeom prst="rect">
            <a:avLst/>
          </a:prstGeom>
          <a:noFill/>
        </p:spPr>
        <p:txBody>
          <a:bodyPr wrap="none" rtlCol="0">
            <a:spAutoFit/>
          </a:bodyPr>
          <a:lstStyle/>
          <a:p>
            <a:pPr algn="ctr"/>
            <a:r>
              <a:rPr lang="en-US" sz="1000" b="1" dirty="0">
                <a:solidFill>
                  <a:srgbClr val="960032"/>
                </a:solidFill>
                <a:latin typeface="Arial Narrow" panose="020B0606020202030204" pitchFamily="34" charset="0"/>
              </a:rPr>
              <a:t>10 AM to 1 PM</a:t>
            </a:r>
          </a:p>
        </p:txBody>
      </p:sp>
      <p:sp>
        <p:nvSpPr>
          <p:cNvPr id="2" name="Rectangle 1">
            <a:extLst>
              <a:ext uri="{FF2B5EF4-FFF2-40B4-BE49-F238E27FC236}">
                <a16:creationId xmlns:a16="http://schemas.microsoft.com/office/drawing/2014/main" id="{7E84A50F-DA0E-4E07-94E5-93AE8C7A6B6D}"/>
              </a:ext>
            </a:extLst>
          </p:cNvPr>
          <p:cNvSpPr/>
          <p:nvPr/>
        </p:nvSpPr>
        <p:spPr>
          <a:xfrm>
            <a:off x="0" y="4820709"/>
            <a:ext cx="4572000" cy="215444"/>
          </a:xfrm>
          <a:prstGeom prst="rect">
            <a:avLst/>
          </a:prstGeom>
        </p:spPr>
        <p:txBody>
          <a:bodyPr wrap="square">
            <a:spAutoFit/>
          </a:bodyPr>
          <a:lstStyle/>
          <a:p>
            <a:pPr algn="ctr"/>
            <a:r>
              <a:rPr lang="en-US" sz="800" cap="small" dirty="0"/>
              <a:t>Sessions will be moderated by </a:t>
            </a:r>
            <a:r>
              <a:rPr lang="en-US" sz="800" b="1" cap="small" dirty="0"/>
              <a:t>Satish Kumar Menon, </a:t>
            </a:r>
            <a:r>
              <a:rPr lang="en-US" sz="800" cap="small" dirty="0"/>
              <a:t>Hon. Director, VijnAnVikAs and Pattern Institute.</a:t>
            </a:r>
          </a:p>
        </p:txBody>
      </p:sp>
      <p:sp>
        <p:nvSpPr>
          <p:cNvPr id="19" name="TextBox 18">
            <a:extLst>
              <a:ext uri="{FF2B5EF4-FFF2-40B4-BE49-F238E27FC236}">
                <a16:creationId xmlns:a16="http://schemas.microsoft.com/office/drawing/2014/main" id="{99C99481-ED40-44E4-B732-4CDEEFDC8D14}"/>
              </a:ext>
            </a:extLst>
          </p:cNvPr>
          <p:cNvSpPr txBox="1"/>
          <p:nvPr/>
        </p:nvSpPr>
        <p:spPr>
          <a:xfrm>
            <a:off x="536162" y="2866838"/>
            <a:ext cx="3499676" cy="577081"/>
          </a:xfrm>
          <a:prstGeom prst="rect">
            <a:avLst/>
          </a:prstGeom>
          <a:noFill/>
        </p:spPr>
        <p:txBody>
          <a:bodyPr wrap="none" rtlCol="0">
            <a:spAutoFit/>
          </a:bodyPr>
          <a:lstStyle/>
          <a:p>
            <a:r>
              <a:rPr lang="en-US" sz="1050" dirty="0">
                <a:solidFill>
                  <a:srgbClr val="960032"/>
                </a:solidFill>
                <a:latin typeface="Trebuchet MS" panose="020B0603020202020204" pitchFamily="34" charset="0"/>
                <a:cs typeface="Times New Roman" panose="02020603050405020304" pitchFamily="18" charset="0"/>
              </a:rPr>
              <a:t>10:00 AM  Keynote address by the Distinguished Guests</a:t>
            </a:r>
            <a:br>
              <a:rPr lang="en-US" sz="1050" dirty="0">
                <a:solidFill>
                  <a:srgbClr val="960032"/>
                </a:solidFill>
                <a:latin typeface="Trebuchet MS" panose="020B0603020202020204" pitchFamily="34" charset="0"/>
                <a:cs typeface="Times New Roman" panose="02020603050405020304" pitchFamily="18" charset="0"/>
              </a:rPr>
            </a:br>
            <a:r>
              <a:rPr lang="en-US" sz="1050" dirty="0">
                <a:solidFill>
                  <a:srgbClr val="960032"/>
                </a:solidFill>
                <a:latin typeface="Trebuchet MS" panose="020B0603020202020204" pitchFamily="34" charset="0"/>
                <a:cs typeface="Times New Roman" panose="02020603050405020304" pitchFamily="18" charset="0"/>
              </a:rPr>
              <a:t>11:15 AM  Discussions</a:t>
            </a:r>
            <a:br>
              <a:rPr lang="en-US" sz="1050" dirty="0">
                <a:solidFill>
                  <a:srgbClr val="960032"/>
                </a:solidFill>
                <a:latin typeface="Trebuchet MS" panose="020B0603020202020204" pitchFamily="34" charset="0"/>
                <a:cs typeface="Times New Roman" panose="02020603050405020304" pitchFamily="18" charset="0"/>
              </a:rPr>
            </a:br>
            <a:r>
              <a:rPr lang="en-US" sz="1050" dirty="0">
                <a:solidFill>
                  <a:srgbClr val="960032"/>
                </a:solidFill>
                <a:latin typeface="Trebuchet MS" panose="020B0603020202020204" pitchFamily="34" charset="0"/>
                <a:cs typeface="Times New Roman" panose="02020603050405020304" pitchFamily="18" charset="0"/>
              </a:rPr>
              <a:t>12:00 Noon  Gita Intelligence [Knowledge Acquisition]</a:t>
            </a:r>
          </a:p>
        </p:txBody>
      </p:sp>
      <p:pic>
        <p:nvPicPr>
          <p:cNvPr id="14" name="Picture 13">
            <a:extLst>
              <a:ext uri="{FF2B5EF4-FFF2-40B4-BE49-F238E27FC236}">
                <a16:creationId xmlns:a16="http://schemas.microsoft.com/office/drawing/2014/main" id="{A52417FB-6EF9-4AFB-BF52-55462090D5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198" y="2926778"/>
            <a:ext cx="457200" cy="457200"/>
          </a:xfrm>
          <a:prstGeom prst="rect">
            <a:avLst/>
          </a:prstGeom>
        </p:spPr>
      </p:pic>
      <p:sp>
        <p:nvSpPr>
          <p:cNvPr id="18" name="TextBox 17">
            <a:extLst>
              <a:ext uri="{FF2B5EF4-FFF2-40B4-BE49-F238E27FC236}">
                <a16:creationId xmlns:a16="http://schemas.microsoft.com/office/drawing/2014/main" id="{A0DF178F-CE6D-4A52-83A0-1E419961400C}"/>
              </a:ext>
            </a:extLst>
          </p:cNvPr>
          <p:cNvSpPr txBox="1"/>
          <p:nvPr/>
        </p:nvSpPr>
        <p:spPr>
          <a:xfrm>
            <a:off x="2949509" y="3811287"/>
            <a:ext cx="832279" cy="246221"/>
          </a:xfrm>
          <a:prstGeom prst="rect">
            <a:avLst/>
          </a:prstGeom>
          <a:noFill/>
        </p:spPr>
        <p:txBody>
          <a:bodyPr wrap="none" rtlCol="0">
            <a:spAutoFit/>
          </a:bodyPr>
          <a:lstStyle/>
          <a:p>
            <a:pPr algn="ctr"/>
            <a:r>
              <a:rPr lang="en-US" sz="1000" b="1" dirty="0">
                <a:solidFill>
                  <a:srgbClr val="960032"/>
                </a:solidFill>
                <a:latin typeface="Arial Narrow" panose="020B0606020202030204" pitchFamily="34" charset="0"/>
              </a:rPr>
              <a:t>4 PM to 6 PM</a:t>
            </a:r>
          </a:p>
        </p:txBody>
      </p:sp>
    </p:spTree>
    <p:extLst>
      <p:ext uri="{BB962C8B-B14F-4D97-AF65-F5344CB8AC3E}">
        <p14:creationId xmlns:p14="http://schemas.microsoft.com/office/powerpoint/2010/main" val="39782435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1523</TotalTime>
  <Words>2512</Words>
  <Application>Microsoft Office PowerPoint</Application>
  <PresentationFormat>Custom</PresentationFormat>
  <Paragraphs>249</Paragraphs>
  <Slides>12</Slides>
  <Notes>0</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12</vt:i4>
      </vt:variant>
    </vt:vector>
  </HeadingPairs>
  <TitlesOfParts>
    <vt:vector size="33" baseType="lpstr">
      <vt:lpstr>Batang</vt:lpstr>
      <vt:lpstr>맑은 고딕</vt:lpstr>
      <vt:lpstr>Agency FB</vt:lpstr>
      <vt:lpstr>Albertus Extra Bold</vt:lpstr>
      <vt:lpstr>Albertus Medium</vt:lpstr>
      <vt:lpstr>AnjaliOldLipi</vt:lpstr>
      <vt:lpstr>Arial</vt:lpstr>
      <vt:lpstr>Arial Black</vt:lpstr>
      <vt:lpstr>Arial Narrow</vt:lpstr>
      <vt:lpstr>Bahnschrift</vt:lpstr>
      <vt:lpstr>Bell MT</vt:lpstr>
      <vt:lpstr>Bodoni MT Condensed</vt:lpstr>
      <vt:lpstr>Calibri</vt:lpstr>
      <vt:lpstr>Calibri Light</vt:lpstr>
      <vt:lpstr>Kenyan Coffee Rg</vt:lpstr>
      <vt:lpstr>Pilsen Plakat</vt:lpstr>
      <vt:lpstr>Times New Roman</vt:lpstr>
      <vt:lpstr>Trebuchet MS</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Satish Krishnan Kutty Menon</dc:creator>
  <cp:lastModifiedBy>Satish Krishnan Kutty Menon</cp:lastModifiedBy>
  <cp:revision>128</cp:revision>
  <dcterms:created xsi:type="dcterms:W3CDTF">2018-05-08T13:11:49Z</dcterms:created>
  <dcterms:modified xsi:type="dcterms:W3CDTF">2018-08-18T04:31:40Z</dcterms:modified>
</cp:coreProperties>
</file>